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313" r:id="rId2"/>
    <p:sldId id="744" r:id="rId3"/>
    <p:sldId id="721" r:id="rId4"/>
    <p:sldId id="712" r:id="rId5"/>
    <p:sldId id="713" r:id="rId6"/>
    <p:sldId id="711" r:id="rId7"/>
    <p:sldId id="714" r:id="rId8"/>
    <p:sldId id="715" r:id="rId9"/>
    <p:sldId id="716" r:id="rId10"/>
    <p:sldId id="717" r:id="rId11"/>
    <p:sldId id="718" r:id="rId12"/>
    <p:sldId id="719" r:id="rId13"/>
    <p:sldId id="720" r:id="rId14"/>
    <p:sldId id="722" r:id="rId15"/>
    <p:sldId id="746" r:id="rId16"/>
    <p:sldId id="748" r:id="rId17"/>
    <p:sldId id="751" r:id="rId18"/>
    <p:sldId id="749" r:id="rId19"/>
    <p:sldId id="752" r:id="rId20"/>
    <p:sldId id="754" r:id="rId21"/>
    <p:sldId id="765" r:id="rId22"/>
    <p:sldId id="755" r:id="rId23"/>
    <p:sldId id="756" r:id="rId24"/>
    <p:sldId id="757" r:id="rId25"/>
    <p:sldId id="758" r:id="rId26"/>
    <p:sldId id="760" r:id="rId27"/>
    <p:sldId id="761" r:id="rId28"/>
    <p:sldId id="740" r:id="rId29"/>
    <p:sldId id="563" r:id="rId30"/>
    <p:sldId id="565" r:id="rId31"/>
    <p:sldId id="571" r:id="rId32"/>
    <p:sldId id="723" r:id="rId33"/>
    <p:sldId id="334" r:id="rId34"/>
    <p:sldId id="336" r:id="rId35"/>
    <p:sldId id="355" r:id="rId36"/>
    <p:sldId id="401" r:id="rId37"/>
    <p:sldId id="338" r:id="rId38"/>
    <p:sldId id="402" r:id="rId39"/>
    <p:sldId id="521" r:id="rId40"/>
    <p:sldId id="524" r:id="rId41"/>
    <p:sldId id="507" r:id="rId42"/>
    <p:sldId id="771" r:id="rId43"/>
    <p:sldId id="766" r:id="rId44"/>
    <p:sldId id="680" r:id="rId45"/>
    <p:sldId id="681" r:id="rId46"/>
    <p:sldId id="805" r:id="rId47"/>
    <p:sldId id="515" r:id="rId48"/>
    <p:sldId id="791" r:id="rId49"/>
    <p:sldId id="764" r:id="rId50"/>
    <p:sldId id="337" r:id="rId51"/>
    <p:sldId id="325" r:id="rId52"/>
    <p:sldId id="690" r:id="rId53"/>
    <p:sldId id="688" r:id="rId54"/>
    <p:sldId id="640" r:id="rId55"/>
    <p:sldId id="543" r:id="rId56"/>
    <p:sldId id="544" r:id="rId57"/>
    <p:sldId id="545" r:id="rId58"/>
    <p:sldId id="546" r:id="rId59"/>
    <p:sldId id="547" r:id="rId60"/>
    <p:sldId id="553" r:id="rId61"/>
    <p:sldId id="525" r:id="rId62"/>
    <p:sldId id="788" r:id="rId63"/>
    <p:sldId id="692" r:id="rId64"/>
    <p:sldId id="671" r:id="rId65"/>
    <p:sldId id="793" r:id="rId66"/>
    <p:sldId id="300" r:id="rId67"/>
    <p:sldId id="498" r:id="rId68"/>
    <p:sldId id="650" r:id="rId69"/>
    <p:sldId id="488"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352"/>
    <p:restoredTop sz="94630"/>
  </p:normalViewPr>
  <p:slideViewPr>
    <p:cSldViewPr snapToGrid="0" snapToObjects="1">
      <p:cViewPr varScale="1">
        <p:scale>
          <a:sx n="139" d="100"/>
          <a:sy n="139" d="100"/>
        </p:scale>
        <p:origin x="1152" y="168"/>
      </p:cViewPr>
      <p:guideLst/>
    </p:cSldViewPr>
  </p:slideViewPr>
  <p:notesTextViewPr>
    <p:cViewPr>
      <p:scale>
        <a:sx n="1" d="1"/>
        <a:sy n="1" d="1"/>
      </p:scale>
      <p:origin x="0" y="0"/>
    </p:cViewPr>
  </p:notesTextViewPr>
  <p:sorterViewPr>
    <p:cViewPr>
      <p:scale>
        <a:sx n="96" d="100"/>
        <a:sy n="9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50A07B-9D69-F94A-B69C-D6388DBBD4DC}" type="datetimeFigureOut">
              <a:rPr lang="en-US" smtClean="0"/>
              <a:t>11/2/17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14B7DB-7083-C442-9748-9CE28039D5CC}" type="slidenum">
              <a:rPr lang="en-US" smtClean="0"/>
              <a:t>‹#›</a:t>
            </a:fld>
            <a:endParaRPr lang="en-US"/>
          </a:p>
        </p:txBody>
      </p:sp>
    </p:spTree>
    <p:extLst>
      <p:ext uri="{BB962C8B-B14F-4D97-AF65-F5344CB8AC3E}">
        <p14:creationId xmlns:p14="http://schemas.microsoft.com/office/powerpoint/2010/main" val="1519839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 Id="rId3" Type="http://schemas.openxmlformats.org/officeDocument/2006/relationships/image" Target="../media/image21.png"/></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56.png"/><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56.png"/><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56.png"/><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 Id="rId3" Type="http://schemas.openxmlformats.org/officeDocument/2006/relationships/image" Target="../media/image21.png"/></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image" Target="../media/image21.pn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DCFBB7-7B83-4F48-B857-6C3FF2B91828}" type="slidenum">
              <a:rPr lang="en-US" smtClean="0"/>
              <a:t>1</a:t>
            </a:fld>
            <a:endParaRPr lang="en-US"/>
          </a:p>
        </p:txBody>
      </p:sp>
    </p:spTree>
    <p:extLst>
      <p:ext uri="{BB962C8B-B14F-4D97-AF65-F5344CB8AC3E}">
        <p14:creationId xmlns:p14="http://schemas.microsoft.com/office/powerpoint/2010/main" val="1003492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381000" y="685800"/>
            <a:ext cx="6096000" cy="3429000"/>
          </a:xfrm>
          <a:ln/>
        </p:spPr>
      </p:sp>
      <p:sp>
        <p:nvSpPr>
          <p:cNvPr id="55299" name="Rectangle 3"/>
          <p:cNvSpPr>
            <a:spLocks noGrp="1" noChangeArrowheads="1"/>
          </p:cNvSpPr>
          <p:nvPr>
            <p:ph type="body" idx="1"/>
          </p:nvPr>
        </p:nvSpPr>
        <p:spPr>
          <a:noFill/>
          <a:ln w="9525"/>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583299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5298"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Calibri" charset="0"/>
              <a:ea typeface="ＭＳ Ｐゴシック" charset="0"/>
            </a:endParaRPr>
          </a:p>
        </p:txBody>
      </p:sp>
    </p:spTree>
    <p:extLst>
      <p:ext uri="{BB962C8B-B14F-4D97-AF65-F5344CB8AC3E}">
        <p14:creationId xmlns:p14="http://schemas.microsoft.com/office/powerpoint/2010/main" val="214898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p:cNvSpPr>
            <a:spLocks noGrp="1" noChangeArrowheads="1"/>
          </p:cNvSpPr>
          <p:nvPr>
            <p:ph type="hdr" sz="quarter"/>
          </p:nvPr>
        </p:nvSpPr>
        <p:spPr>
          <a:ln/>
        </p:spPr>
        <p:txBody>
          <a:bodyPr/>
          <a:lstStyle/>
          <a:p>
            <a:r>
              <a:rPr lang="en-US"/>
              <a:t>Presentation Title</a:t>
            </a:r>
            <a:endParaRPr lang="en-US" sz="1400"/>
          </a:p>
        </p:txBody>
      </p:sp>
      <p:sp>
        <p:nvSpPr>
          <p:cNvPr id="5" name="Rectangle 11"/>
          <p:cNvSpPr>
            <a:spLocks noGrp="1" noChangeArrowheads="1"/>
          </p:cNvSpPr>
          <p:nvPr>
            <p:ph type="dt" idx="1"/>
          </p:nvPr>
        </p:nvSpPr>
        <p:spPr>
          <a:ln/>
        </p:spPr>
        <p:txBody>
          <a:bodyPr/>
          <a:lstStyle/>
          <a:p>
            <a:fld id="{33CC742F-5655-8B4B-8ADE-E13C7A0CCCE5}" type="datetime2">
              <a:rPr lang="en-US"/>
              <a:pPr/>
              <a:t>Thursday, November 2, 2017</a:t>
            </a:fld>
            <a:endParaRPr lang="en-US"/>
          </a:p>
        </p:txBody>
      </p:sp>
      <p:sp>
        <p:nvSpPr>
          <p:cNvPr id="6" name="Rectangle 13"/>
          <p:cNvSpPr>
            <a:spLocks noGrp="1" noChangeArrowheads="1"/>
          </p:cNvSpPr>
          <p:nvPr>
            <p:ph type="sldNum" sz="quarter" idx="5"/>
          </p:nvPr>
        </p:nvSpPr>
        <p:spPr>
          <a:ln/>
        </p:spPr>
        <p:txBody>
          <a:bodyPr/>
          <a:lstStyle/>
          <a:p>
            <a:fld id="{A3980374-9DE4-C94D-B8F6-4E88DF600298}" type="slidenum">
              <a:rPr lang="en-US"/>
              <a:pPr/>
              <a:t>21</a:t>
            </a:fld>
            <a:endParaRPr lang="en-US"/>
          </a:p>
        </p:txBody>
      </p:sp>
      <p:sp>
        <p:nvSpPr>
          <p:cNvPr id="1185794" name="AutoShap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val="1"/>
            </a:ext>
          </a:extLst>
        </p:spPr>
      </p:sp>
      <p:sp>
        <p:nvSpPr>
          <p:cNvPr id="1185795" name="Rectangle 3"/>
          <p:cNvSpPr>
            <a:spLocks noGrp="1" noChangeArrowheads="1"/>
          </p:cNvSpPr>
          <p:nvPr>
            <p:ph type="body" idx="1"/>
          </p:nvPr>
        </p:nvSpPr>
        <p:spPr/>
        <p:txBody>
          <a:bodyPr/>
          <a:lstStyle/>
          <a:p>
            <a:r>
              <a:rPr lang="en-US"/>
              <a:t>How these results vary by country. Notice right away. Opp and well being number one across the board.</a:t>
            </a:r>
          </a:p>
          <a:p>
            <a:endParaRPr lang="en-US"/>
          </a:p>
        </p:txBody>
      </p:sp>
    </p:spTree>
    <p:extLst>
      <p:ext uri="{BB962C8B-B14F-4D97-AF65-F5344CB8AC3E}">
        <p14:creationId xmlns:p14="http://schemas.microsoft.com/office/powerpoint/2010/main" val="841202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817563"/>
            <a:ext cx="4940300" cy="2779712"/>
          </a:xfrm>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89BF089-3B90-EA41-88A3-5DE765CEE790}" type="slidenum">
              <a:rPr lang="en-US" smtClean="0"/>
              <a:t>27</a:t>
            </a:fld>
            <a:endParaRPr lang="en-US"/>
          </a:p>
        </p:txBody>
      </p:sp>
      <p:pic>
        <p:nvPicPr>
          <p:cNvPr id="5" name="Picture 4" descr="TCW Facilitator icons 150722-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508" y="3697612"/>
            <a:ext cx="374904" cy="374904"/>
          </a:xfrm>
          <a:prstGeom prst="rect">
            <a:avLst/>
          </a:prstGeom>
        </p:spPr>
      </p:pic>
      <p:pic>
        <p:nvPicPr>
          <p:cNvPr id="6" name="Picture 5" descr="TCW Facilitator icons 150722-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779" y="4072516"/>
            <a:ext cx="374904" cy="374904"/>
          </a:xfrm>
          <a:prstGeom prst="rect">
            <a:avLst/>
          </a:prstGeom>
        </p:spPr>
      </p:pic>
      <p:pic>
        <p:nvPicPr>
          <p:cNvPr id="7" name="Picture 6" descr="TCW Facilitator icons 150722-1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970" y="5509563"/>
            <a:ext cx="374904" cy="374904"/>
          </a:xfrm>
          <a:prstGeom prst="rect">
            <a:avLst/>
          </a:prstGeom>
        </p:spPr>
      </p:pic>
    </p:spTree>
    <p:extLst>
      <p:ext uri="{BB962C8B-B14F-4D97-AF65-F5344CB8AC3E}">
        <p14:creationId xmlns:p14="http://schemas.microsoft.com/office/powerpoint/2010/main" val="5483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 on one slide you can quickly talk through the</a:t>
            </a:r>
            <a:r>
              <a:rPr lang="en-US" baseline="0" dirty="0" smtClean="0"/>
              <a:t> evolution from CP to OR to AI. Hopefully your </a:t>
            </a:r>
            <a:r>
              <a:rPr lang="en-US" baseline="0" dirty="0" err="1" smtClean="0"/>
              <a:t>powerpoint</a:t>
            </a:r>
            <a:r>
              <a:rPr lang="en-US" baseline="0" dirty="0" smtClean="0"/>
              <a:t> can play the cool ‘float/fade’ effect of the books. If you have a higher </a:t>
            </a:r>
            <a:r>
              <a:rPr lang="en-US" baseline="0" dirty="0" err="1" smtClean="0"/>
              <a:t>rez</a:t>
            </a:r>
            <a:r>
              <a:rPr lang="en-US" baseline="0" dirty="0" smtClean="0"/>
              <a:t> photo of you two you could enlarge the size (that’s what she said.)</a:t>
            </a:r>
            <a:endParaRPr lang="en-US" dirty="0"/>
          </a:p>
        </p:txBody>
      </p:sp>
      <p:sp>
        <p:nvSpPr>
          <p:cNvPr id="4" name="Slide Number Placeholder 3"/>
          <p:cNvSpPr>
            <a:spLocks noGrp="1"/>
          </p:cNvSpPr>
          <p:nvPr>
            <p:ph type="sldNum" sz="quarter" idx="10"/>
          </p:nvPr>
        </p:nvSpPr>
        <p:spPr/>
        <p:txBody>
          <a:bodyPr/>
          <a:lstStyle/>
          <a:p>
            <a:fld id="{E0DCFBB7-7B83-4F48-B857-6C3FF2B91828}" type="slidenum">
              <a:rPr lang="en-US" smtClean="0"/>
              <a:t>29</a:t>
            </a:fld>
            <a:endParaRPr lang="en-US"/>
          </a:p>
        </p:txBody>
      </p:sp>
    </p:spTree>
    <p:extLst>
      <p:ext uri="{BB962C8B-B14F-4D97-AF65-F5344CB8AC3E}">
        <p14:creationId xmlns:p14="http://schemas.microsoft.com/office/powerpoint/2010/main" val="1963579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 on one slide you can quickly talk through the</a:t>
            </a:r>
            <a:r>
              <a:rPr lang="en-US" baseline="0" dirty="0" smtClean="0"/>
              <a:t> evolution from CP to OR to AI. Hopefully your </a:t>
            </a:r>
            <a:r>
              <a:rPr lang="en-US" baseline="0" dirty="0" err="1" smtClean="0"/>
              <a:t>powerpoint</a:t>
            </a:r>
            <a:r>
              <a:rPr lang="en-US" baseline="0" dirty="0" smtClean="0"/>
              <a:t> can play the cool ‘float/fade’ effect of the books. If you have a higher </a:t>
            </a:r>
            <a:r>
              <a:rPr lang="en-US" baseline="0" dirty="0" err="1" smtClean="0"/>
              <a:t>rez</a:t>
            </a:r>
            <a:r>
              <a:rPr lang="en-US" baseline="0" dirty="0" smtClean="0"/>
              <a:t> photo of you two you could enlarge the size (that’s what she said.)</a:t>
            </a:r>
            <a:endParaRPr lang="en-US" dirty="0"/>
          </a:p>
        </p:txBody>
      </p:sp>
      <p:sp>
        <p:nvSpPr>
          <p:cNvPr id="4" name="Slide Number Placeholder 3"/>
          <p:cNvSpPr>
            <a:spLocks noGrp="1"/>
          </p:cNvSpPr>
          <p:nvPr>
            <p:ph type="sldNum" sz="quarter" idx="10"/>
          </p:nvPr>
        </p:nvSpPr>
        <p:spPr/>
        <p:txBody>
          <a:bodyPr/>
          <a:lstStyle/>
          <a:p>
            <a:fld id="{E0DCFBB7-7B83-4F48-B857-6C3FF2B91828}" type="slidenum">
              <a:rPr lang="en-US" smtClean="0"/>
              <a:t>30</a:t>
            </a:fld>
            <a:endParaRPr lang="en-US"/>
          </a:p>
        </p:txBody>
      </p:sp>
    </p:spTree>
    <p:extLst>
      <p:ext uri="{BB962C8B-B14F-4D97-AF65-F5344CB8AC3E}">
        <p14:creationId xmlns:p14="http://schemas.microsoft.com/office/powerpoint/2010/main" val="355402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55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dirty="0">
                <a:latin typeface="Calibri" charset="0"/>
                <a:ea typeface="ＭＳ Ｐゴシック" charset="0"/>
                <a:cs typeface="ＭＳ Ｐゴシック" charset="0"/>
              </a:rPr>
              <a:t>What is a team?  Read, does that make sense?</a:t>
            </a:r>
          </a:p>
        </p:txBody>
      </p:sp>
    </p:spTree>
    <p:extLst>
      <p:ext uri="{BB962C8B-B14F-4D97-AF65-F5344CB8AC3E}">
        <p14:creationId xmlns:p14="http://schemas.microsoft.com/office/powerpoint/2010/main" val="1426821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55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dirty="0">
                <a:latin typeface="Calibri" charset="0"/>
                <a:ea typeface="ＭＳ Ｐゴシック" charset="0"/>
                <a:cs typeface="ＭＳ Ｐゴシック" charset="0"/>
              </a:rPr>
              <a:t>What is a team?  Read, does that make sense?</a:t>
            </a:r>
          </a:p>
        </p:txBody>
      </p:sp>
    </p:spTree>
    <p:extLst>
      <p:ext uri="{BB962C8B-B14F-4D97-AF65-F5344CB8AC3E}">
        <p14:creationId xmlns:p14="http://schemas.microsoft.com/office/powerpoint/2010/main" val="1390130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14B7DB-7083-C442-9748-9CE28039D5CC}" type="slidenum">
              <a:rPr lang="en-US" smtClean="0"/>
              <a:t>34</a:t>
            </a:fld>
            <a:endParaRPr lang="en-US"/>
          </a:p>
        </p:txBody>
      </p:sp>
    </p:spTree>
    <p:extLst>
      <p:ext uri="{BB962C8B-B14F-4D97-AF65-F5344CB8AC3E}">
        <p14:creationId xmlns:p14="http://schemas.microsoft.com/office/powerpoint/2010/main" val="1164865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smtClean="0"/>
              <a:t>Restructuring of the clinical enterprise – could be better with change management and communication about restructure.</a:t>
            </a:r>
          </a:p>
          <a:p>
            <a:endParaRPr lang="en-US" altLang="en-US" baseline="0" dirty="0" smtClean="0"/>
          </a:p>
          <a:p>
            <a:r>
              <a:rPr lang="en-US" altLang="en-US" baseline="0" dirty="0" smtClean="0"/>
              <a:t>We are beginning to work on improving feedback by working with compliance. Developing Feedback is a Gift campaign to encourage open dialogue between managers and staff versus use of anonymous compliance hotline.</a:t>
            </a:r>
          </a:p>
          <a:p>
            <a:endParaRPr lang="en-US" altLang="en-US" baseline="0" dirty="0" smtClean="0"/>
          </a:p>
          <a:p>
            <a:r>
              <a:rPr lang="en-US" altLang="en-US" baseline="0" dirty="0" smtClean="0"/>
              <a:t>As leaders, we NEED to engage with our employees. </a:t>
            </a:r>
          </a:p>
          <a:p>
            <a:endParaRPr lang="en-US" altLang="en-US" baseline="0" dirty="0" smtClean="0"/>
          </a:p>
          <a:p>
            <a:r>
              <a:rPr lang="en-US" altLang="en-US" baseline="0" dirty="0" smtClean="0"/>
              <a:t>Communication is critical if you want to build trust. </a:t>
            </a:r>
          </a:p>
          <a:p>
            <a:endParaRPr lang="en-US" altLang="en-US" baseline="0" dirty="0" smtClean="0"/>
          </a:p>
          <a:p>
            <a:endParaRPr lang="en-US" altLang="en-US" dirty="0" smtClean="0"/>
          </a:p>
        </p:txBody>
      </p:sp>
      <p:sp>
        <p:nvSpPr>
          <p:cNvPr id="4" name="Slide Number Placeholder 3"/>
          <p:cNvSpPr>
            <a:spLocks noGrp="1"/>
          </p:cNvSpPr>
          <p:nvPr>
            <p:ph type="sldNum" sz="quarter" idx="10"/>
          </p:nvPr>
        </p:nvSpPr>
        <p:spPr/>
        <p:txBody>
          <a:bodyPr/>
          <a:lstStyle/>
          <a:p>
            <a:fld id="{2CF9ED79-C268-4E6F-909B-8FF41EF7F3D7}" type="slidenum">
              <a:rPr lang="en-US" smtClean="0">
                <a:solidFill>
                  <a:prstClr val="black"/>
                </a:solidFill>
              </a:rPr>
              <a:pPr/>
              <a:t>36</a:t>
            </a:fld>
            <a:endParaRPr lang="en-US">
              <a:solidFill>
                <a:prstClr val="black"/>
              </a:solidFill>
            </a:endParaRPr>
          </a:p>
        </p:txBody>
      </p:sp>
      <p:sp>
        <p:nvSpPr>
          <p:cNvPr id="5" name="Notes Placeholder 2"/>
          <p:cNvSpPr txBox="1">
            <a:spLocks/>
          </p:cNvSpPr>
          <p:nvPr/>
        </p:nvSpPr>
        <p:spPr>
          <a:xfrm>
            <a:off x="853440" y="4568190"/>
            <a:ext cx="5608320" cy="4183380"/>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altLang="en-US" dirty="0" smtClean="0"/>
              <a:t>Restructuring of the clinical enterprise – could be better with change management and communication about restructure. </a:t>
            </a:r>
          </a:p>
          <a:p>
            <a:endParaRPr lang="en-US" altLang="en-US" dirty="0" smtClean="0"/>
          </a:p>
          <a:p>
            <a:r>
              <a:rPr lang="en-US" altLang="en-US" dirty="0" smtClean="0"/>
              <a:t>We are beginning to work on improving feedback by working with compliance.  Developing Feedback is a Gift campaign to encourage open dialogue between managers and staff versus use of anonymous compliance hotline.</a:t>
            </a:r>
          </a:p>
          <a:p>
            <a:endParaRPr lang="en-US" altLang="en-US" dirty="0" smtClean="0"/>
          </a:p>
          <a:p>
            <a:endParaRPr lang="en-US" dirty="0"/>
          </a:p>
        </p:txBody>
      </p:sp>
    </p:spTree>
    <p:extLst>
      <p:ext uri="{BB962C8B-B14F-4D97-AF65-F5344CB8AC3E}">
        <p14:creationId xmlns:p14="http://schemas.microsoft.com/office/powerpoint/2010/main" val="874274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55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145571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Health system initiatives or activities that may have influenced this measure:</a:t>
            </a:r>
          </a:p>
          <a:p>
            <a:pPr marL="0" indent="0">
              <a:buFont typeface="Arial" panose="020B0604020202020204" pitchFamily="34" charset="0"/>
              <a:buNone/>
            </a:pPr>
            <a:endParaRPr lang="en-US" altLang="en-US" dirty="0" smtClean="0"/>
          </a:p>
          <a:p>
            <a:pPr marL="171450" indent="-171450">
              <a:buFont typeface="Arial" panose="020B0604020202020204" pitchFamily="34" charset="0"/>
              <a:buChar char="•"/>
            </a:pPr>
            <a:r>
              <a:rPr lang="en-US" altLang="en-US" dirty="0" smtClean="0"/>
              <a:t>Various VMI projects were underway, causing some disruption </a:t>
            </a:r>
          </a:p>
          <a:p>
            <a:pPr marL="0" indent="0">
              <a:buFont typeface="Arial" panose="020B0604020202020204" pitchFamily="34" charset="0"/>
              <a:buNone/>
            </a:pPr>
            <a:endParaRPr lang="en-US" altLang="en-US" dirty="0" smtClean="0"/>
          </a:p>
          <a:p>
            <a:pPr marL="171450" indent="-171450">
              <a:buFont typeface="Arial" panose="020B0604020202020204" pitchFamily="34" charset="0"/>
              <a:buChar char="•"/>
            </a:pPr>
            <a:r>
              <a:rPr lang="en-US" altLang="en-US" dirty="0" smtClean="0"/>
              <a:t>Large departments critical to operations merging – MCIT/MSIS</a:t>
            </a:r>
          </a:p>
          <a:p>
            <a:pPr marL="0" indent="0">
              <a:buFont typeface="Arial" panose="020B0604020202020204" pitchFamily="34" charset="0"/>
              <a:buNone/>
            </a:pPr>
            <a:endParaRPr lang="en-US" altLang="en-US" dirty="0" smtClean="0"/>
          </a:p>
          <a:p>
            <a:pPr marL="171450" indent="-171450">
              <a:buFont typeface="Arial" panose="020B0604020202020204" pitchFamily="34" charset="0"/>
              <a:buChar char="•"/>
            </a:pPr>
            <a:r>
              <a:rPr lang="en-US" altLang="en-US" dirty="0" smtClean="0"/>
              <a:t>Local initiatives like </a:t>
            </a:r>
            <a:r>
              <a:rPr lang="en-US" altLang="en-US" dirty="0" err="1" smtClean="0"/>
              <a:t>MiPART</a:t>
            </a:r>
            <a:r>
              <a:rPr lang="en-US" altLang="en-US" dirty="0" smtClean="0"/>
              <a:t> where</a:t>
            </a:r>
            <a:r>
              <a:rPr lang="en-US" altLang="en-US" baseline="0" dirty="0" smtClean="0"/>
              <a:t> n</a:t>
            </a:r>
            <a:r>
              <a:rPr lang="en-US" altLang="en-US" dirty="0" smtClean="0"/>
              <a:t>ew processes and work flows were defined:</a:t>
            </a:r>
          </a:p>
          <a:p>
            <a:pPr marL="628650" lvl="1" indent="-171450">
              <a:buFont typeface="Arial" panose="020B0604020202020204" pitchFamily="34" charset="0"/>
              <a:buChar char="•"/>
            </a:pPr>
            <a:endParaRPr lang="en-US" altLang="en-US" dirty="0" smtClean="0"/>
          </a:p>
          <a:p>
            <a:pPr marL="628650" lvl="1" indent="-171450">
              <a:buFont typeface="Arial" panose="020B0604020202020204" pitchFamily="34" charset="0"/>
              <a:buChar char="•"/>
            </a:pPr>
            <a:r>
              <a:rPr lang="en-US" altLang="en-US" dirty="0" smtClean="0"/>
              <a:t>Priority Discharge project requires different disciplines, for example case managers, MDs, nurses, pharmacists, social workers, and unit clerks, to now work dependently to discharge patients before 11 a.m.</a:t>
            </a:r>
            <a:r>
              <a:rPr lang="en-US" altLang="en-US" baseline="0" dirty="0" smtClean="0"/>
              <a:t>  If someone doesn’t do their part, the result is </a:t>
            </a:r>
            <a:r>
              <a:rPr lang="en-US" altLang="en-US" dirty="0" smtClean="0"/>
              <a:t>like a domino effect.</a:t>
            </a:r>
          </a:p>
          <a:p>
            <a:pPr marL="171450" indent="-171450">
              <a:buFont typeface="Arial" panose="020B0604020202020204" pitchFamily="34" charset="0"/>
              <a:buChar char="•"/>
            </a:pPr>
            <a:endParaRPr lang="en-US" altLang="en-US" dirty="0" smtClean="0"/>
          </a:p>
          <a:p>
            <a:r>
              <a:rPr lang="en-US" altLang="en-US" b="1" dirty="0" smtClean="0"/>
              <a:t> </a:t>
            </a:r>
            <a:endParaRPr lang="en-US" altLang="en-US" dirty="0" smtClean="0"/>
          </a:p>
          <a:p>
            <a:endParaRPr lang="en-US" altLang="en-US" dirty="0" smtClean="0"/>
          </a:p>
          <a:p>
            <a:endParaRPr lang="en-US" b="0" dirty="0"/>
          </a:p>
        </p:txBody>
      </p:sp>
      <p:sp>
        <p:nvSpPr>
          <p:cNvPr id="4" name="Slide Number Placeholder 3"/>
          <p:cNvSpPr>
            <a:spLocks noGrp="1"/>
          </p:cNvSpPr>
          <p:nvPr>
            <p:ph type="sldNum" sz="quarter" idx="10"/>
          </p:nvPr>
        </p:nvSpPr>
        <p:spPr/>
        <p:txBody>
          <a:bodyPr/>
          <a:lstStyle/>
          <a:p>
            <a:fld id="{2CF9ED79-C268-4E6F-909B-8FF41EF7F3D7}"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038610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ctr"/>
            <a:r>
              <a:rPr lang="en-US" sz="1200" b="1" kern="1200" dirty="0" smtClean="0">
                <a:solidFill>
                  <a:srgbClr val="000000"/>
                </a:solidFill>
                <a:effectLst/>
              </a:rPr>
              <a:t>SAY:</a:t>
            </a:r>
            <a:r>
              <a:rPr lang="en-US" sz="1200" kern="1200" dirty="0" smtClean="0">
                <a:solidFill>
                  <a:srgbClr val="000000"/>
                </a:solidFill>
                <a:effectLst/>
              </a:rPr>
              <a:t> So, I ask you a minute ago to think about a leader</a:t>
            </a:r>
            <a:r>
              <a:rPr lang="en-US" sz="1200" kern="1200" baseline="0" dirty="0" smtClean="0">
                <a:solidFill>
                  <a:srgbClr val="000000"/>
                </a:solidFill>
                <a:effectLst/>
              </a:rPr>
              <a:t> you worked for you didn’t trust. Now, I </a:t>
            </a:r>
            <a:r>
              <a:rPr lang="en-US" sz="1200" kern="1200" dirty="0" smtClean="0">
                <a:solidFill>
                  <a:srgbClr val="000000"/>
                </a:solidFill>
                <a:effectLst/>
              </a:rPr>
              <a:t>want you to think for a moment about your </a:t>
            </a:r>
            <a:r>
              <a:rPr lang="en-US" sz="1200" u="sng" kern="1200" dirty="0" smtClean="0">
                <a:solidFill>
                  <a:srgbClr val="000000"/>
                </a:solidFill>
                <a:effectLst/>
              </a:rPr>
              <a:t>best</a:t>
            </a:r>
            <a:r>
              <a:rPr lang="en-US" sz="1200" kern="1200" dirty="0" smtClean="0">
                <a:solidFill>
                  <a:srgbClr val="000000"/>
                </a:solidFill>
                <a:effectLst/>
              </a:rPr>
              <a:t> manager ever,</a:t>
            </a:r>
            <a:r>
              <a:rPr lang="en-US" sz="1200" kern="1200" baseline="0" dirty="0" smtClean="0">
                <a:solidFill>
                  <a:srgbClr val="000000"/>
                </a:solidFill>
                <a:effectLst/>
              </a:rPr>
              <a:t> someone you did trust.</a:t>
            </a:r>
          </a:p>
          <a:p>
            <a:pPr fontAlgn="ctr"/>
            <a:endParaRPr lang="en-US" sz="1200" kern="1200" baseline="0" dirty="0" smtClean="0">
              <a:solidFill>
                <a:srgbClr val="000000"/>
              </a:solidFill>
              <a:effectLst/>
            </a:endParaRPr>
          </a:p>
          <a:p>
            <a:pPr fontAlgn="ctr"/>
            <a:r>
              <a:rPr lang="en-US" sz="1200" kern="1200" dirty="0" smtClean="0">
                <a:solidFill>
                  <a:srgbClr val="000000"/>
                </a:solidFill>
                <a:effectLst/>
              </a:rPr>
              <a:t>As a table, discuss for</a:t>
            </a:r>
            <a:r>
              <a:rPr lang="en-US" sz="1200" kern="1200" baseline="0" dirty="0" smtClean="0">
                <a:solidFill>
                  <a:srgbClr val="000000"/>
                </a:solidFill>
                <a:effectLst/>
              </a:rPr>
              <a:t> 4 minutes</a:t>
            </a:r>
            <a:r>
              <a:rPr lang="en-US" sz="1200" kern="1200" dirty="0" smtClean="0">
                <a:solidFill>
                  <a:srgbClr val="000000"/>
                </a:solidFill>
                <a:effectLst/>
              </a:rPr>
              <a:t>:</a:t>
            </a:r>
          </a:p>
          <a:p>
            <a:pPr lvl="0" fontAlgn="ctr"/>
            <a:endParaRPr lang="en-US" sz="1200" kern="1200" dirty="0" smtClean="0">
              <a:solidFill>
                <a:srgbClr val="000000"/>
              </a:solidFill>
              <a:effectLst/>
            </a:endParaRPr>
          </a:p>
          <a:p>
            <a:pPr marL="171450" indent="-171450">
              <a:buFont typeface="Arial"/>
              <a:buChar char="•"/>
            </a:pPr>
            <a:r>
              <a:rPr lang="en-US" sz="1200" dirty="0" smtClean="0">
                <a:solidFill>
                  <a:srgbClr val="000000"/>
                </a:solidFill>
                <a:cs typeface="Arial"/>
              </a:rPr>
              <a:t>Why did you trust them?</a:t>
            </a:r>
          </a:p>
          <a:p>
            <a:pPr marL="171450" indent="-171450">
              <a:buFont typeface="Arial"/>
              <a:buChar char="•"/>
            </a:pPr>
            <a:r>
              <a:rPr lang="en-US" sz="1200" dirty="0" smtClean="0">
                <a:solidFill>
                  <a:srgbClr val="000000"/>
                </a:solidFill>
                <a:cs typeface="Arial"/>
              </a:rPr>
              <a:t>Were you “kept in the loop?”</a:t>
            </a:r>
          </a:p>
          <a:p>
            <a:pPr marL="171450" indent="-171450">
              <a:buFont typeface="Arial"/>
              <a:buChar char="•"/>
            </a:pPr>
            <a:r>
              <a:rPr lang="en-US" sz="1200" dirty="0" smtClean="0">
                <a:solidFill>
                  <a:srgbClr val="000000"/>
                </a:solidFill>
                <a:cs typeface="Arial"/>
              </a:rPr>
              <a:t>How did they communicate with you?</a:t>
            </a:r>
            <a:r>
              <a:rPr lang="en-US" sz="1200" baseline="0" dirty="0" smtClean="0">
                <a:solidFill>
                  <a:srgbClr val="000000"/>
                </a:solidFill>
                <a:cs typeface="Arial"/>
              </a:rPr>
              <a:t> </a:t>
            </a:r>
            <a:r>
              <a:rPr lang="en-US" sz="1200" kern="1200" dirty="0" smtClean="0">
                <a:solidFill>
                  <a:srgbClr val="000000"/>
                </a:solidFill>
                <a:effectLst/>
              </a:rPr>
              <a:t>(i.e., one-on-ones, team meetings, informal, lunches, etc.)?</a:t>
            </a:r>
          </a:p>
          <a:p>
            <a:pPr fontAlgn="ctr"/>
            <a:r>
              <a:rPr lang="en-US" sz="1200" kern="1200" dirty="0" smtClean="0">
                <a:solidFill>
                  <a:srgbClr val="000000"/>
                </a:solidFill>
                <a:effectLst/>
              </a:rPr>
              <a:t> </a:t>
            </a:r>
          </a:p>
          <a:p>
            <a:pPr fontAlgn="ctr"/>
            <a:r>
              <a:rPr lang="en-US" sz="1200" b="1" kern="1200" dirty="0" smtClean="0">
                <a:solidFill>
                  <a:srgbClr val="000000"/>
                </a:solidFill>
                <a:effectLst/>
              </a:rPr>
              <a:t>&lt;Allow them to discuss as a table for four minutes and then report their thoughts</a:t>
            </a:r>
            <a:r>
              <a:rPr lang="en-US" sz="1200" b="1" kern="1200" baseline="0" dirty="0" smtClean="0">
                <a:solidFill>
                  <a:srgbClr val="000000"/>
                </a:solidFill>
                <a:effectLst/>
              </a:rPr>
              <a:t> to the large group.&gt; </a:t>
            </a:r>
          </a:p>
        </p:txBody>
      </p:sp>
      <p:sp>
        <p:nvSpPr>
          <p:cNvPr id="4" name="Slide Number Placeholder 3"/>
          <p:cNvSpPr>
            <a:spLocks noGrp="1"/>
          </p:cNvSpPr>
          <p:nvPr>
            <p:ph type="sldNum" sz="quarter" idx="10"/>
          </p:nvPr>
        </p:nvSpPr>
        <p:spPr/>
        <p:txBody>
          <a:bodyPr/>
          <a:lstStyle/>
          <a:p>
            <a:pPr>
              <a:defRPr/>
            </a:pPr>
            <a:fld id="{C10DFF6D-9518-4298-A1C2-4ABD0BB2D362}" type="slidenum">
              <a:rPr lang="en-US" smtClean="0"/>
              <a:pPr>
                <a:defRPr/>
              </a:pPr>
              <a:t>39</a:t>
            </a:fld>
            <a:endParaRPr lang="en-US"/>
          </a:p>
        </p:txBody>
      </p:sp>
    </p:spTree>
    <p:extLst>
      <p:ext uri="{BB962C8B-B14F-4D97-AF65-F5344CB8AC3E}">
        <p14:creationId xmlns:p14="http://schemas.microsoft.com/office/powerpoint/2010/main" val="1219531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ctr"/>
            <a:r>
              <a:rPr lang="en-US" sz="1200" b="1" kern="1200" dirty="0" smtClean="0">
                <a:solidFill>
                  <a:srgbClr val="000000"/>
                </a:solidFill>
                <a:effectLst/>
              </a:rPr>
              <a:t>SAY:</a:t>
            </a:r>
            <a:r>
              <a:rPr lang="en-US" sz="1200" kern="1200" dirty="0" smtClean="0">
                <a:solidFill>
                  <a:srgbClr val="000000"/>
                </a:solidFill>
                <a:effectLst/>
              </a:rPr>
              <a:t> So, I ask you a minute ago to think about a leader</a:t>
            </a:r>
            <a:r>
              <a:rPr lang="en-US" sz="1200" kern="1200" baseline="0" dirty="0" smtClean="0">
                <a:solidFill>
                  <a:srgbClr val="000000"/>
                </a:solidFill>
                <a:effectLst/>
              </a:rPr>
              <a:t> you worked for you didn’t trust. Now, I </a:t>
            </a:r>
            <a:r>
              <a:rPr lang="en-US" sz="1200" kern="1200" dirty="0" smtClean="0">
                <a:solidFill>
                  <a:srgbClr val="000000"/>
                </a:solidFill>
                <a:effectLst/>
              </a:rPr>
              <a:t>want you to think for a moment about your </a:t>
            </a:r>
            <a:r>
              <a:rPr lang="en-US" sz="1200" u="sng" kern="1200" dirty="0" smtClean="0">
                <a:solidFill>
                  <a:srgbClr val="000000"/>
                </a:solidFill>
                <a:effectLst/>
              </a:rPr>
              <a:t>best</a:t>
            </a:r>
            <a:r>
              <a:rPr lang="en-US" sz="1200" kern="1200" dirty="0" smtClean="0">
                <a:solidFill>
                  <a:srgbClr val="000000"/>
                </a:solidFill>
                <a:effectLst/>
              </a:rPr>
              <a:t> manager ever,</a:t>
            </a:r>
            <a:r>
              <a:rPr lang="en-US" sz="1200" kern="1200" baseline="0" dirty="0" smtClean="0">
                <a:solidFill>
                  <a:srgbClr val="000000"/>
                </a:solidFill>
                <a:effectLst/>
              </a:rPr>
              <a:t> someone you did trust.</a:t>
            </a:r>
          </a:p>
          <a:p>
            <a:pPr fontAlgn="ctr"/>
            <a:endParaRPr lang="en-US" sz="1200" kern="1200" baseline="0" dirty="0" smtClean="0">
              <a:solidFill>
                <a:srgbClr val="000000"/>
              </a:solidFill>
              <a:effectLst/>
            </a:endParaRPr>
          </a:p>
          <a:p>
            <a:pPr fontAlgn="ctr"/>
            <a:r>
              <a:rPr lang="en-US" sz="1200" kern="1200" dirty="0" smtClean="0">
                <a:solidFill>
                  <a:srgbClr val="000000"/>
                </a:solidFill>
                <a:effectLst/>
              </a:rPr>
              <a:t>As a table, discuss for</a:t>
            </a:r>
            <a:r>
              <a:rPr lang="en-US" sz="1200" kern="1200" baseline="0" dirty="0" smtClean="0">
                <a:solidFill>
                  <a:srgbClr val="000000"/>
                </a:solidFill>
                <a:effectLst/>
              </a:rPr>
              <a:t> 4 minutes</a:t>
            </a:r>
            <a:r>
              <a:rPr lang="en-US" sz="1200" kern="1200" dirty="0" smtClean="0">
                <a:solidFill>
                  <a:srgbClr val="000000"/>
                </a:solidFill>
                <a:effectLst/>
              </a:rPr>
              <a:t>:</a:t>
            </a:r>
          </a:p>
          <a:p>
            <a:pPr lvl="0" fontAlgn="ctr"/>
            <a:endParaRPr lang="en-US" sz="1200" kern="1200" dirty="0" smtClean="0">
              <a:solidFill>
                <a:srgbClr val="000000"/>
              </a:solidFill>
              <a:effectLst/>
            </a:endParaRPr>
          </a:p>
          <a:p>
            <a:pPr marL="171450" indent="-171450">
              <a:buFont typeface="Arial"/>
              <a:buChar char="•"/>
            </a:pPr>
            <a:r>
              <a:rPr lang="en-US" sz="1200" dirty="0" smtClean="0">
                <a:solidFill>
                  <a:srgbClr val="000000"/>
                </a:solidFill>
                <a:cs typeface="Arial"/>
              </a:rPr>
              <a:t>Why did you trust them?</a:t>
            </a:r>
          </a:p>
          <a:p>
            <a:pPr marL="171450" indent="-171450">
              <a:buFont typeface="Arial"/>
              <a:buChar char="•"/>
            </a:pPr>
            <a:r>
              <a:rPr lang="en-US" sz="1200" dirty="0" smtClean="0">
                <a:solidFill>
                  <a:srgbClr val="000000"/>
                </a:solidFill>
                <a:cs typeface="Arial"/>
              </a:rPr>
              <a:t>Were you “kept in the loop?”</a:t>
            </a:r>
          </a:p>
          <a:p>
            <a:pPr marL="171450" indent="-171450">
              <a:buFont typeface="Arial"/>
              <a:buChar char="•"/>
            </a:pPr>
            <a:r>
              <a:rPr lang="en-US" sz="1200" dirty="0" smtClean="0">
                <a:solidFill>
                  <a:srgbClr val="000000"/>
                </a:solidFill>
                <a:cs typeface="Arial"/>
              </a:rPr>
              <a:t>How did they communicate with you?</a:t>
            </a:r>
            <a:r>
              <a:rPr lang="en-US" sz="1200" baseline="0" dirty="0" smtClean="0">
                <a:solidFill>
                  <a:srgbClr val="000000"/>
                </a:solidFill>
                <a:cs typeface="Arial"/>
              </a:rPr>
              <a:t> </a:t>
            </a:r>
            <a:r>
              <a:rPr lang="en-US" sz="1200" kern="1200" dirty="0" smtClean="0">
                <a:solidFill>
                  <a:srgbClr val="000000"/>
                </a:solidFill>
                <a:effectLst/>
              </a:rPr>
              <a:t>(i.e., one-on-ones, team meetings, informal, lunches, etc.)?</a:t>
            </a:r>
          </a:p>
          <a:p>
            <a:pPr fontAlgn="ctr"/>
            <a:r>
              <a:rPr lang="en-US" sz="1200" kern="1200" dirty="0" smtClean="0">
                <a:solidFill>
                  <a:srgbClr val="000000"/>
                </a:solidFill>
                <a:effectLst/>
              </a:rPr>
              <a:t> </a:t>
            </a:r>
          </a:p>
          <a:p>
            <a:pPr fontAlgn="ctr"/>
            <a:r>
              <a:rPr lang="en-US" sz="1200" b="1" kern="1200" dirty="0" smtClean="0">
                <a:solidFill>
                  <a:srgbClr val="000000"/>
                </a:solidFill>
                <a:effectLst/>
              </a:rPr>
              <a:t>&lt;Allow them to discuss as a table for four minutes and then report their thoughts</a:t>
            </a:r>
            <a:r>
              <a:rPr lang="en-US" sz="1200" b="1" kern="1200" baseline="0" dirty="0" smtClean="0">
                <a:solidFill>
                  <a:srgbClr val="000000"/>
                </a:solidFill>
                <a:effectLst/>
              </a:rPr>
              <a:t> to the large group.&gt; </a:t>
            </a:r>
          </a:p>
        </p:txBody>
      </p:sp>
      <p:sp>
        <p:nvSpPr>
          <p:cNvPr id="4" name="Slide Number Placeholder 3"/>
          <p:cNvSpPr>
            <a:spLocks noGrp="1"/>
          </p:cNvSpPr>
          <p:nvPr>
            <p:ph type="sldNum" sz="quarter" idx="10"/>
          </p:nvPr>
        </p:nvSpPr>
        <p:spPr/>
        <p:txBody>
          <a:bodyPr/>
          <a:lstStyle/>
          <a:p>
            <a:pPr>
              <a:defRPr/>
            </a:pPr>
            <a:fld id="{C10DFF6D-9518-4298-A1C2-4ABD0BB2D362}" type="slidenum">
              <a:rPr lang="en-US" smtClean="0"/>
              <a:pPr>
                <a:defRPr/>
              </a:pPr>
              <a:t>40</a:t>
            </a:fld>
            <a:endParaRPr lang="en-US"/>
          </a:p>
        </p:txBody>
      </p:sp>
    </p:spTree>
    <p:extLst>
      <p:ext uri="{BB962C8B-B14F-4D97-AF65-F5344CB8AC3E}">
        <p14:creationId xmlns:p14="http://schemas.microsoft.com/office/powerpoint/2010/main" val="577043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083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b="1" baseline="0" dirty="0" smtClean="0">
              <a:solidFill>
                <a:srgbClr val="000000"/>
              </a:solidFill>
              <a:ea typeface="ＭＳ Ｐゴシック" charset="0"/>
              <a:cs typeface="ＭＳ Ｐゴシック" charset="0"/>
            </a:endParaRPr>
          </a:p>
        </p:txBody>
      </p:sp>
      <p:sp>
        <p:nvSpPr>
          <p:cNvPr id="4" name="Slide Number Placeholder 3"/>
          <p:cNvSpPr>
            <a:spLocks noGrp="1"/>
          </p:cNvSpPr>
          <p:nvPr>
            <p:ph type="sldNum" sz="quarter" idx="5"/>
          </p:nvPr>
        </p:nvSpPr>
        <p:spPr>
          <a:xfrm>
            <a:off x="3884613" y="8685213"/>
            <a:ext cx="2971800" cy="457200"/>
          </a:xfrm>
        </p:spPr>
        <p:txBody>
          <a:bodyPr/>
          <a:lstStyle/>
          <a:p>
            <a:fld id="{E0DCFBB7-7B83-4F48-B857-6C3FF2B91828}" type="slidenum">
              <a:rPr lang="en-US" smtClean="0"/>
              <a:pPr/>
              <a:t>42</a:t>
            </a:fld>
            <a:endParaRPr lang="en-US" dirty="0"/>
          </a:p>
        </p:txBody>
      </p:sp>
    </p:spTree>
    <p:extLst>
      <p:ext uri="{BB962C8B-B14F-4D97-AF65-F5344CB8AC3E}">
        <p14:creationId xmlns:p14="http://schemas.microsoft.com/office/powerpoint/2010/main" val="787013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083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b="1" baseline="0" dirty="0" smtClean="0">
              <a:solidFill>
                <a:srgbClr val="000000"/>
              </a:solidFill>
              <a:ea typeface="ＭＳ Ｐゴシック" charset="0"/>
              <a:cs typeface="ＭＳ Ｐゴシック" charset="0"/>
            </a:endParaRPr>
          </a:p>
        </p:txBody>
      </p:sp>
      <p:sp>
        <p:nvSpPr>
          <p:cNvPr id="4" name="Slide Number Placeholder 3"/>
          <p:cNvSpPr>
            <a:spLocks noGrp="1"/>
          </p:cNvSpPr>
          <p:nvPr>
            <p:ph type="sldNum" sz="quarter" idx="5"/>
          </p:nvPr>
        </p:nvSpPr>
        <p:spPr>
          <a:xfrm>
            <a:off x="3884613" y="8685213"/>
            <a:ext cx="2971800" cy="457200"/>
          </a:xfrm>
        </p:spPr>
        <p:txBody>
          <a:bodyPr/>
          <a:lstStyle/>
          <a:p>
            <a:fld id="{E0DCFBB7-7B83-4F48-B857-6C3FF2B91828}" type="slidenum">
              <a:rPr lang="en-US" smtClean="0"/>
              <a:pPr/>
              <a:t>43</a:t>
            </a:fld>
            <a:endParaRPr lang="en-US" dirty="0"/>
          </a:p>
        </p:txBody>
      </p:sp>
    </p:spTree>
    <p:extLst>
      <p:ext uri="{BB962C8B-B14F-4D97-AF65-F5344CB8AC3E}">
        <p14:creationId xmlns:p14="http://schemas.microsoft.com/office/powerpoint/2010/main" val="574019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381000" y="685800"/>
            <a:ext cx="6096000" cy="3429000"/>
          </a:xfrm>
          <a:ln/>
        </p:spPr>
      </p:sp>
      <p:sp>
        <p:nvSpPr>
          <p:cNvPr id="55299" name="Rectangle 3"/>
          <p:cNvSpPr>
            <a:spLocks noGrp="1" noChangeArrowheads="1"/>
          </p:cNvSpPr>
          <p:nvPr>
            <p:ph type="body" idx="1"/>
          </p:nvPr>
        </p:nvSpPr>
        <p:spPr>
          <a:noFill/>
          <a:ln w="9525"/>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114499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ctr"/>
            <a:r>
              <a:rPr lang="en-US" sz="1200" b="1" kern="1200" dirty="0" smtClean="0">
                <a:solidFill>
                  <a:srgbClr val="000000"/>
                </a:solidFill>
                <a:effectLst/>
              </a:rPr>
              <a:t>SAY:</a:t>
            </a:r>
            <a:r>
              <a:rPr lang="en-US" sz="1200" kern="1200" dirty="0" smtClean="0">
                <a:solidFill>
                  <a:srgbClr val="000000"/>
                </a:solidFill>
                <a:effectLst/>
              </a:rPr>
              <a:t> So, I ask you a minute ago to think about a leader</a:t>
            </a:r>
            <a:r>
              <a:rPr lang="en-US" sz="1200" kern="1200" baseline="0" dirty="0" smtClean="0">
                <a:solidFill>
                  <a:srgbClr val="000000"/>
                </a:solidFill>
                <a:effectLst/>
              </a:rPr>
              <a:t> you worked for you didn’t trust. Now, I </a:t>
            </a:r>
            <a:r>
              <a:rPr lang="en-US" sz="1200" kern="1200" dirty="0" smtClean="0">
                <a:solidFill>
                  <a:srgbClr val="000000"/>
                </a:solidFill>
                <a:effectLst/>
              </a:rPr>
              <a:t>want you to think for a moment about your </a:t>
            </a:r>
            <a:r>
              <a:rPr lang="en-US" sz="1200" u="sng" kern="1200" dirty="0" smtClean="0">
                <a:solidFill>
                  <a:srgbClr val="000000"/>
                </a:solidFill>
                <a:effectLst/>
              </a:rPr>
              <a:t>best</a:t>
            </a:r>
            <a:r>
              <a:rPr lang="en-US" sz="1200" kern="1200" dirty="0" smtClean="0">
                <a:solidFill>
                  <a:srgbClr val="000000"/>
                </a:solidFill>
                <a:effectLst/>
              </a:rPr>
              <a:t> manager ever,</a:t>
            </a:r>
            <a:r>
              <a:rPr lang="en-US" sz="1200" kern="1200" baseline="0" dirty="0" smtClean="0">
                <a:solidFill>
                  <a:srgbClr val="000000"/>
                </a:solidFill>
                <a:effectLst/>
              </a:rPr>
              <a:t> someone you did trust.</a:t>
            </a:r>
          </a:p>
          <a:p>
            <a:pPr fontAlgn="ctr"/>
            <a:endParaRPr lang="en-US" sz="1200" kern="1200" baseline="0" dirty="0" smtClean="0">
              <a:solidFill>
                <a:srgbClr val="000000"/>
              </a:solidFill>
              <a:effectLst/>
            </a:endParaRPr>
          </a:p>
          <a:p>
            <a:pPr fontAlgn="ctr"/>
            <a:r>
              <a:rPr lang="en-US" sz="1200" kern="1200" dirty="0" smtClean="0">
                <a:solidFill>
                  <a:srgbClr val="000000"/>
                </a:solidFill>
                <a:effectLst/>
              </a:rPr>
              <a:t>As a table, discuss for</a:t>
            </a:r>
            <a:r>
              <a:rPr lang="en-US" sz="1200" kern="1200" baseline="0" dirty="0" smtClean="0">
                <a:solidFill>
                  <a:srgbClr val="000000"/>
                </a:solidFill>
                <a:effectLst/>
              </a:rPr>
              <a:t> 4 minutes</a:t>
            </a:r>
            <a:r>
              <a:rPr lang="en-US" sz="1200" kern="1200" dirty="0" smtClean="0">
                <a:solidFill>
                  <a:srgbClr val="000000"/>
                </a:solidFill>
                <a:effectLst/>
              </a:rPr>
              <a:t>:</a:t>
            </a:r>
          </a:p>
          <a:p>
            <a:pPr lvl="0" fontAlgn="ctr"/>
            <a:endParaRPr lang="en-US" sz="1200" kern="1200" dirty="0" smtClean="0">
              <a:solidFill>
                <a:srgbClr val="000000"/>
              </a:solidFill>
              <a:effectLst/>
            </a:endParaRPr>
          </a:p>
          <a:p>
            <a:pPr marL="171450" indent="-171450">
              <a:buFont typeface="Arial"/>
              <a:buChar char="•"/>
            </a:pPr>
            <a:r>
              <a:rPr lang="en-US" sz="1200" dirty="0" smtClean="0">
                <a:solidFill>
                  <a:srgbClr val="000000"/>
                </a:solidFill>
                <a:cs typeface="Arial"/>
              </a:rPr>
              <a:t>Why did you trust them?</a:t>
            </a:r>
          </a:p>
          <a:p>
            <a:pPr marL="171450" indent="-171450">
              <a:buFont typeface="Arial"/>
              <a:buChar char="•"/>
            </a:pPr>
            <a:r>
              <a:rPr lang="en-US" sz="1200" dirty="0" smtClean="0">
                <a:solidFill>
                  <a:srgbClr val="000000"/>
                </a:solidFill>
                <a:cs typeface="Arial"/>
              </a:rPr>
              <a:t>Were you “kept in the loop?”</a:t>
            </a:r>
          </a:p>
          <a:p>
            <a:pPr marL="171450" indent="-171450">
              <a:buFont typeface="Arial"/>
              <a:buChar char="•"/>
            </a:pPr>
            <a:r>
              <a:rPr lang="en-US" sz="1200" dirty="0" smtClean="0">
                <a:solidFill>
                  <a:srgbClr val="000000"/>
                </a:solidFill>
                <a:cs typeface="Arial"/>
              </a:rPr>
              <a:t>How did they communicate with you?</a:t>
            </a:r>
            <a:r>
              <a:rPr lang="en-US" sz="1200" baseline="0" dirty="0" smtClean="0">
                <a:solidFill>
                  <a:srgbClr val="000000"/>
                </a:solidFill>
                <a:cs typeface="Arial"/>
              </a:rPr>
              <a:t> </a:t>
            </a:r>
            <a:r>
              <a:rPr lang="en-US" sz="1200" kern="1200" dirty="0" smtClean="0">
                <a:solidFill>
                  <a:srgbClr val="000000"/>
                </a:solidFill>
                <a:effectLst/>
              </a:rPr>
              <a:t>(i.e., one-on-ones, team meetings, informal, lunches, etc.)?</a:t>
            </a:r>
          </a:p>
          <a:p>
            <a:pPr fontAlgn="ctr"/>
            <a:r>
              <a:rPr lang="en-US" sz="1200" kern="1200" dirty="0" smtClean="0">
                <a:solidFill>
                  <a:srgbClr val="000000"/>
                </a:solidFill>
                <a:effectLst/>
              </a:rPr>
              <a:t> </a:t>
            </a:r>
          </a:p>
          <a:p>
            <a:pPr fontAlgn="ctr"/>
            <a:r>
              <a:rPr lang="en-US" sz="1200" b="1" kern="1200" dirty="0" smtClean="0">
                <a:solidFill>
                  <a:srgbClr val="000000"/>
                </a:solidFill>
                <a:effectLst/>
              </a:rPr>
              <a:t>&lt;Allow them to discuss as a table for four minutes and then report their thoughts</a:t>
            </a:r>
            <a:r>
              <a:rPr lang="en-US" sz="1200" b="1" kern="1200" baseline="0" dirty="0" smtClean="0">
                <a:solidFill>
                  <a:srgbClr val="000000"/>
                </a:solidFill>
                <a:effectLst/>
              </a:rPr>
              <a:t> to the large group.&gt; </a:t>
            </a:r>
          </a:p>
        </p:txBody>
      </p:sp>
      <p:sp>
        <p:nvSpPr>
          <p:cNvPr id="4" name="Slide Number Placeholder 3"/>
          <p:cNvSpPr>
            <a:spLocks noGrp="1"/>
          </p:cNvSpPr>
          <p:nvPr>
            <p:ph type="sldNum" sz="quarter" idx="10"/>
          </p:nvPr>
        </p:nvSpPr>
        <p:spPr/>
        <p:txBody>
          <a:bodyPr/>
          <a:lstStyle/>
          <a:p>
            <a:pPr>
              <a:defRPr/>
            </a:pPr>
            <a:fld id="{C10DFF6D-9518-4298-A1C2-4ABD0BB2D362}" type="slidenum">
              <a:rPr lang="en-US" smtClean="0"/>
              <a:pPr>
                <a:defRPr/>
              </a:pPr>
              <a:t>49</a:t>
            </a:fld>
            <a:endParaRPr lang="en-US"/>
          </a:p>
        </p:txBody>
      </p:sp>
    </p:spTree>
    <p:extLst>
      <p:ext uri="{BB962C8B-B14F-4D97-AF65-F5344CB8AC3E}">
        <p14:creationId xmlns:p14="http://schemas.microsoft.com/office/powerpoint/2010/main" val="1240526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While we have pockets where</a:t>
            </a:r>
            <a:r>
              <a:rPr lang="en-US" altLang="en-US" baseline="0" dirty="0" smtClean="0"/>
              <a:t> we do a good job, we can still do a better job at recognizing from an institutional perspective – not in silos. </a:t>
            </a:r>
            <a:endParaRPr lang="en-US" altLang="en-US" dirty="0" smtClean="0"/>
          </a:p>
          <a:p>
            <a:endParaRPr lang="en-US" altLang="en-US" dirty="0" smtClean="0"/>
          </a:p>
          <a:p>
            <a:r>
              <a:rPr lang="en-US" altLang="en-US" dirty="0" smtClean="0"/>
              <a:t>In fact, the work around this has</a:t>
            </a:r>
            <a:r>
              <a:rPr lang="en-US" altLang="en-US" baseline="0" dirty="0" smtClean="0"/>
              <a:t> already begun. </a:t>
            </a:r>
          </a:p>
          <a:p>
            <a:endParaRPr lang="en-US" altLang="en-US" baseline="0" dirty="0" smtClean="0"/>
          </a:p>
          <a:p>
            <a:r>
              <a:rPr lang="en-US" altLang="en-US" baseline="0" dirty="0" smtClean="0"/>
              <a:t>An AMC Recognition Committee has already been stood up and includes employee representatives from across all three parts of our mission. This team is working together to revamp and streamline some of the existing programs, as well as create new and innovative programs to ensure recognition is and remains top of mind. </a:t>
            </a:r>
            <a:endParaRPr lang="en-US" altLang="en-US" dirty="0" smtClean="0"/>
          </a:p>
          <a:p>
            <a:endParaRPr lang="en-US" b="0" dirty="0"/>
          </a:p>
        </p:txBody>
      </p:sp>
      <p:sp>
        <p:nvSpPr>
          <p:cNvPr id="4" name="Slide Number Placeholder 3"/>
          <p:cNvSpPr>
            <a:spLocks noGrp="1"/>
          </p:cNvSpPr>
          <p:nvPr>
            <p:ph type="sldNum" sz="quarter" idx="10"/>
          </p:nvPr>
        </p:nvSpPr>
        <p:spPr/>
        <p:txBody>
          <a:bodyPr/>
          <a:lstStyle/>
          <a:p>
            <a:fld id="{2CF9ED79-C268-4E6F-909B-8FF41EF7F3D7}"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807891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14B7DB-7083-C442-9748-9CE28039D5CC}" type="slidenum">
              <a:rPr lang="en-US" smtClean="0"/>
              <a:t>54</a:t>
            </a:fld>
            <a:endParaRPr lang="en-US"/>
          </a:p>
        </p:txBody>
      </p:sp>
    </p:spTree>
    <p:extLst>
      <p:ext uri="{BB962C8B-B14F-4D97-AF65-F5344CB8AC3E}">
        <p14:creationId xmlns:p14="http://schemas.microsoft.com/office/powerpoint/2010/main" val="6320324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817563"/>
            <a:ext cx="4940300" cy="2779712"/>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SAY</a:t>
            </a:r>
            <a:r>
              <a:rPr lang="en-US" sz="1200" kern="1200" baseline="0" dirty="0" smtClean="0">
                <a:solidFill>
                  <a:schemeClr val="tx1"/>
                </a:solidFill>
                <a:effectLst/>
                <a:latin typeface="+mn-lt"/>
                <a:ea typeface="+mn-ea"/>
                <a:cs typeface="+mn-cs"/>
              </a:rPr>
              <a:t>: Now the moment you’ve all been waiting for! Now that you are familiar with the meanings of Motivators and Identities, it’s </a:t>
            </a:r>
            <a:r>
              <a:rPr lang="en-US" sz="1200" kern="1200" dirty="0" smtClean="0">
                <a:solidFill>
                  <a:schemeClr val="tx1"/>
                </a:solidFill>
                <a:effectLst/>
                <a:latin typeface="+mn-lt"/>
                <a:ea typeface="+mn-ea"/>
                <a:cs typeface="+mn-cs"/>
              </a:rPr>
              <a:t>time to unveil your Motivators Assessment Profile and look deeply into </a:t>
            </a:r>
            <a:r>
              <a:rPr lang="en-US" sz="1200" b="0" kern="1200" dirty="0" smtClean="0">
                <a:solidFill>
                  <a:schemeClr val="tx1"/>
                </a:solidFill>
                <a:effectLst/>
                <a:latin typeface="+mn-lt"/>
                <a:ea typeface="+mn-ea"/>
                <a:cs typeface="+mn-cs"/>
              </a:rPr>
              <a:t>your Motivators and Identities. </a:t>
            </a:r>
            <a:r>
              <a:rPr lang="en-US" sz="1200" b="0" i="0" u="none" strike="noStrike" kern="1200" baseline="0" dirty="0" smtClean="0">
                <a:solidFill>
                  <a:schemeClr val="tx1"/>
                </a:solidFill>
                <a:latin typeface="+mn-lt"/>
                <a:ea typeface="+mn-ea"/>
                <a:cs typeface="+mn-cs"/>
              </a:rPr>
              <a:t>Don’t pull it out yet, we’ll get to that in just a moment.</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We have printed off the first five pages of your profile for</a:t>
            </a:r>
            <a:r>
              <a:rPr lang="en-US" sz="1200" b="0" kern="1200" baseline="0" dirty="0" smtClean="0">
                <a:solidFill>
                  <a:schemeClr val="tx1"/>
                </a:solidFill>
                <a:effectLst/>
                <a:latin typeface="+mn-lt"/>
                <a:ea typeface="+mn-ea"/>
                <a:cs typeface="+mn-cs"/>
              </a:rPr>
              <a:t> our exercise today, but the full profile is available online for download or reviewing and sharing online. Details on how to access your report are in your profile. </a:t>
            </a:r>
          </a:p>
          <a:p>
            <a:endParaRPr lang="en-US" sz="1200" b="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89BF089-3B90-EA41-88A3-5DE765CEE790}" type="slidenum">
              <a:rPr lang="en-US" smtClean="0"/>
              <a:t>56</a:t>
            </a:fld>
            <a:endParaRPr lang="en-US"/>
          </a:p>
        </p:txBody>
      </p:sp>
      <p:pic>
        <p:nvPicPr>
          <p:cNvPr id="5" name="Picture 4" descr="TCW Facilitator icons 150722-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15" y="3693073"/>
            <a:ext cx="370930" cy="370930"/>
          </a:xfrm>
          <a:prstGeom prst="rect">
            <a:avLst/>
          </a:prstGeom>
        </p:spPr>
      </p:pic>
    </p:spTree>
    <p:extLst>
      <p:ext uri="{BB962C8B-B14F-4D97-AF65-F5344CB8AC3E}">
        <p14:creationId xmlns:p14="http://schemas.microsoft.com/office/powerpoint/2010/main" val="1786688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sz="1000"/>
          </a:p>
        </p:txBody>
      </p:sp>
    </p:spTree>
    <p:extLst>
      <p:ext uri="{BB962C8B-B14F-4D97-AF65-F5344CB8AC3E}">
        <p14:creationId xmlns:p14="http://schemas.microsoft.com/office/powerpoint/2010/main" val="4166727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817563"/>
            <a:ext cx="4940300" cy="2779712"/>
          </a:xfrm>
        </p:spPr>
      </p:sp>
      <p:sp>
        <p:nvSpPr>
          <p:cNvPr id="3" name="Notes Placeholder 2"/>
          <p:cNvSpPr>
            <a:spLocks noGrp="1"/>
          </p:cNvSpPr>
          <p:nvPr>
            <p:ph type="body" idx="1"/>
          </p:nvPr>
        </p:nvSpPr>
        <p:spPr/>
        <p:txBody>
          <a:bodyPr/>
          <a:lstStyle/>
          <a:p>
            <a:r>
              <a:rPr lang="en-US" sz="1100" b="1" dirty="0"/>
              <a:t>SAY: </a:t>
            </a:r>
            <a:r>
              <a:rPr lang="en-US" sz="1100" kern="1200" dirty="0" smtClean="0">
                <a:solidFill>
                  <a:schemeClr val="tx1"/>
                </a:solidFill>
                <a:effectLst/>
              </a:rPr>
              <a:t>As the researchers worked with the motivators,</a:t>
            </a:r>
            <a:r>
              <a:rPr lang="en-US" sz="1100" kern="1200" baseline="0" dirty="0" smtClean="0">
                <a:solidFill>
                  <a:schemeClr val="tx1"/>
                </a:solidFill>
                <a:effectLst/>
              </a:rPr>
              <a:t> </a:t>
            </a:r>
            <a:r>
              <a:rPr lang="en-US" sz="1100" kern="1200" dirty="0" smtClean="0">
                <a:solidFill>
                  <a:schemeClr val="tx1"/>
                </a:solidFill>
                <a:effectLst/>
              </a:rPr>
              <a:t>they noted that certain of the 23</a:t>
            </a:r>
            <a:r>
              <a:rPr lang="en-US" sz="1100" kern="1200" baseline="0" dirty="0" smtClean="0">
                <a:solidFill>
                  <a:schemeClr val="tx1"/>
                </a:solidFill>
                <a:effectLst/>
              </a:rPr>
              <a:t> </a:t>
            </a:r>
            <a:r>
              <a:rPr lang="en-US" sz="1100" kern="1200" dirty="0" smtClean="0">
                <a:solidFill>
                  <a:schemeClr val="tx1"/>
                </a:solidFill>
                <a:effectLst/>
              </a:rPr>
              <a:t>seemed to be linked closely to others—for instance, don’t you think </a:t>
            </a:r>
            <a:r>
              <a:rPr lang="en-US" sz="1100" i="1" kern="1200" dirty="0" smtClean="0">
                <a:solidFill>
                  <a:schemeClr val="tx1"/>
                </a:solidFill>
                <a:effectLst/>
              </a:rPr>
              <a:t>creativity</a:t>
            </a:r>
            <a:r>
              <a:rPr lang="en-US" sz="1100" kern="1200" dirty="0" smtClean="0">
                <a:solidFill>
                  <a:schemeClr val="tx1"/>
                </a:solidFill>
                <a:effectLst/>
              </a:rPr>
              <a:t> and </a:t>
            </a:r>
            <a:r>
              <a:rPr lang="en-US" sz="1100" i="1" kern="1200" dirty="0" smtClean="0">
                <a:solidFill>
                  <a:schemeClr val="tx1"/>
                </a:solidFill>
                <a:effectLst/>
              </a:rPr>
              <a:t>learning</a:t>
            </a:r>
            <a:r>
              <a:rPr lang="en-US" sz="1100" kern="1200" dirty="0" smtClean="0">
                <a:solidFill>
                  <a:schemeClr val="tx1"/>
                </a:solidFill>
                <a:effectLst/>
              </a:rPr>
              <a:t> would be first cousins? You can probably guess about similar clusters that would emerge. They thought that if they could identify groupings of the motivators, they might point to a set of general types of individuals. We</a:t>
            </a:r>
            <a:r>
              <a:rPr lang="en-US" sz="1100" kern="1200" baseline="0" dirty="0" smtClean="0">
                <a:solidFill>
                  <a:schemeClr val="tx1"/>
                </a:solidFill>
                <a:effectLst/>
              </a:rPr>
              <a:t> might see ourselves in </a:t>
            </a:r>
            <a:r>
              <a:rPr lang="en-US" sz="1100" kern="1200" dirty="0" smtClean="0">
                <a:solidFill>
                  <a:schemeClr val="tx1"/>
                </a:solidFill>
                <a:effectLst/>
              </a:rPr>
              <a:t>these archetypes, or the people we work with.</a:t>
            </a:r>
          </a:p>
          <a:p>
            <a:endParaRPr lang="en-US" sz="1100" kern="1200" dirty="0" smtClean="0">
              <a:solidFill>
                <a:schemeClr val="tx1"/>
              </a:solidFill>
              <a:effectLst/>
            </a:endParaRPr>
          </a:p>
          <a:p>
            <a:r>
              <a:rPr lang="en-US" sz="1100" kern="1200" dirty="0" smtClean="0">
                <a:solidFill>
                  <a:schemeClr val="tx1"/>
                </a:solidFill>
                <a:effectLst/>
              </a:rPr>
              <a:t>From what’s called a “factor analysis,” five clusters of commonly related motivators emerged, showing that people who score high in certain motivators will also score higher with related motivators. For instance,</a:t>
            </a:r>
            <a:r>
              <a:rPr lang="en-US" sz="1100" kern="1200" baseline="0" dirty="0" smtClean="0">
                <a:solidFill>
                  <a:schemeClr val="tx1"/>
                </a:solidFill>
                <a:effectLst/>
              </a:rPr>
              <a:t> if</a:t>
            </a:r>
            <a:r>
              <a:rPr lang="en-US" sz="1100" kern="1200" dirty="0" smtClean="0">
                <a:solidFill>
                  <a:schemeClr val="tx1"/>
                </a:solidFill>
                <a:effectLst/>
              </a:rPr>
              <a:t> a person’s recognition motivation is very high, it’s very likely that their other reward drivers, money and prestige, will also be nearer the top of his or her list of motivators.</a:t>
            </a:r>
          </a:p>
          <a:p>
            <a:endParaRPr lang="en-US" sz="1100" b="0" i="0" u="none" strike="noStrike" kern="1200" baseline="0" dirty="0" smtClean="0">
              <a:solidFill>
                <a:schemeClr val="tx1"/>
              </a:solidFill>
              <a:effectLst/>
            </a:endParaRPr>
          </a:p>
          <a:p>
            <a:r>
              <a:rPr lang="en-US" sz="1100" b="0" i="0" u="none" strike="noStrike" kern="1200" baseline="0" dirty="0" smtClean="0">
                <a:solidFill>
                  <a:schemeClr val="tx1"/>
                </a:solidFill>
              </a:rPr>
              <a:t>The five clusters of motivators are called Identities. </a:t>
            </a:r>
            <a:r>
              <a:rPr lang="en-US" sz="1100" kern="1200" dirty="0" smtClean="0">
                <a:solidFill>
                  <a:schemeClr val="tx1"/>
                </a:solidFill>
                <a:effectLst/>
              </a:rPr>
              <a:t>They are</a:t>
            </a:r>
            <a:r>
              <a:rPr lang="en-US" sz="1100" dirty="0" smtClean="0"/>
              <a:t>, and we will define each in detail on the following slides.</a:t>
            </a:r>
            <a:endParaRPr lang="en-US" sz="1100" kern="1200" dirty="0" smtClean="0">
              <a:solidFill>
                <a:schemeClr val="tx1"/>
              </a:solidFill>
              <a:effectLst/>
            </a:endParaRPr>
          </a:p>
          <a:p>
            <a:endParaRPr lang="en-US" sz="1100" kern="1200" dirty="0" smtClean="0">
              <a:solidFill>
                <a:schemeClr val="tx1"/>
              </a:solidFill>
              <a:effectLst/>
            </a:endParaRPr>
          </a:p>
          <a:p>
            <a:r>
              <a:rPr lang="en-US" sz="1100" b="1" kern="1200" dirty="0" smtClean="0">
                <a:solidFill>
                  <a:schemeClr val="tx1"/>
                </a:solidFill>
                <a:effectLst/>
              </a:rPr>
              <a:t>The Achievers</a:t>
            </a:r>
            <a:endParaRPr lang="en-US" sz="1100" kern="1200" dirty="0" smtClean="0">
              <a:solidFill>
                <a:schemeClr val="tx1"/>
              </a:solidFill>
              <a:effectLst/>
            </a:endParaRPr>
          </a:p>
          <a:p>
            <a:pPr lvl="0"/>
            <a:r>
              <a:rPr lang="en-US" sz="1100" b="1" kern="1200" dirty="0" smtClean="0">
                <a:solidFill>
                  <a:schemeClr val="tx1"/>
                </a:solidFill>
                <a:effectLst/>
              </a:rPr>
              <a:t>The Builders</a:t>
            </a:r>
          </a:p>
          <a:p>
            <a:pPr lvl="0"/>
            <a:r>
              <a:rPr lang="en-US" sz="1100" b="1" kern="1200" dirty="0" smtClean="0">
                <a:solidFill>
                  <a:schemeClr val="tx1"/>
                </a:solidFill>
                <a:effectLst/>
              </a:rPr>
              <a:t>The Caregivers</a:t>
            </a:r>
          </a:p>
          <a:p>
            <a:pPr lvl="0"/>
            <a:r>
              <a:rPr lang="en-US" sz="1100" b="1" kern="1200" dirty="0" smtClean="0">
                <a:solidFill>
                  <a:schemeClr val="tx1"/>
                </a:solidFill>
                <a:effectLst/>
              </a:rPr>
              <a:t>The Reward-Driven</a:t>
            </a:r>
          </a:p>
          <a:p>
            <a:pPr lvl="0"/>
            <a:r>
              <a:rPr lang="en-US" sz="1100" b="1" kern="1200" dirty="0" smtClean="0">
                <a:solidFill>
                  <a:schemeClr val="tx1"/>
                </a:solidFill>
                <a:effectLst/>
              </a:rPr>
              <a:t>The Thinkers</a:t>
            </a:r>
          </a:p>
          <a:p>
            <a:pPr lvl="0"/>
            <a:endParaRPr lang="en-US" sz="1100" kern="1200" dirty="0" smtClean="0">
              <a:solidFill>
                <a:schemeClr val="tx1"/>
              </a:solidFill>
              <a:effectLst/>
            </a:endParaRPr>
          </a:p>
          <a:p>
            <a:r>
              <a:rPr lang="en-US" sz="1100" kern="1200" dirty="0" smtClean="0">
                <a:solidFill>
                  <a:schemeClr val="tx1"/>
                </a:solidFill>
                <a:effectLst/>
              </a:rPr>
              <a:t>Here’s a table and job aid &lt;show job aid&gt; that summarizes where the motivators appear in each identity</a:t>
            </a:r>
            <a:r>
              <a:rPr lang="en-US" sz="1100" dirty="0"/>
              <a:t>.</a:t>
            </a:r>
            <a:endParaRPr lang="en-US" sz="1100" kern="1200" baseline="0" dirty="0" smtClean="0">
              <a:solidFill>
                <a:schemeClr val="tx1"/>
              </a:solidFill>
              <a:effectLst/>
            </a:endParaRPr>
          </a:p>
          <a:p>
            <a:endParaRPr lang="en-US" sz="1100" i="1" kern="1200" baseline="0" dirty="0" smtClean="0">
              <a:solidFill>
                <a:schemeClr val="tx1"/>
              </a:solidFill>
              <a:effectLst/>
            </a:endParaRPr>
          </a:p>
          <a:p>
            <a:r>
              <a:rPr lang="en-US" sz="1100" b="1" i="1" kern="1200" dirty="0" smtClean="0">
                <a:solidFill>
                  <a:schemeClr val="tx1"/>
                </a:solidFill>
                <a:effectLst/>
              </a:rPr>
              <a:t>&lt;Note</a:t>
            </a:r>
            <a:r>
              <a:rPr lang="en-US" sz="1100" i="1" kern="1200" dirty="0" smtClean="0">
                <a:solidFill>
                  <a:schemeClr val="tx1"/>
                </a:solidFill>
                <a:effectLst/>
              </a:rPr>
              <a:t>: While the factor analysis identified some identities with six motivators and some with three, through empirical weighting we are able to statistically balance the results on an individual’s Motivator Profile.&gt;</a:t>
            </a:r>
            <a:endParaRPr lang="en-US" sz="1100" kern="1200" dirty="0" smtClean="0">
              <a:solidFill>
                <a:schemeClr val="tx1"/>
              </a:solidFill>
              <a:effectLst/>
            </a:endParaRPr>
          </a:p>
          <a:p>
            <a:r>
              <a:rPr lang="en-US" sz="1100" kern="1200" dirty="0" smtClean="0">
                <a:solidFill>
                  <a:schemeClr val="tx1"/>
                </a:solidFill>
                <a:effectLst/>
              </a:rPr>
              <a:t> </a:t>
            </a:r>
          </a:p>
        </p:txBody>
      </p:sp>
      <p:sp>
        <p:nvSpPr>
          <p:cNvPr id="4" name="Slide Number Placeholder 3"/>
          <p:cNvSpPr>
            <a:spLocks noGrp="1"/>
          </p:cNvSpPr>
          <p:nvPr>
            <p:ph type="sldNum" sz="quarter" idx="10"/>
          </p:nvPr>
        </p:nvSpPr>
        <p:spPr/>
        <p:txBody>
          <a:bodyPr/>
          <a:lstStyle/>
          <a:p>
            <a:fld id="{689BF089-3B90-EA41-88A3-5DE765CEE790}" type="slidenum">
              <a:rPr lang="en-US" smtClean="0"/>
              <a:t>57</a:t>
            </a:fld>
            <a:endParaRPr lang="en-US"/>
          </a:p>
        </p:txBody>
      </p:sp>
      <p:pic>
        <p:nvPicPr>
          <p:cNvPr id="5" name="Picture 4" descr="TCW Facilitator icons 150722-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15" y="3693073"/>
            <a:ext cx="370930" cy="370930"/>
          </a:xfrm>
          <a:prstGeom prst="rect">
            <a:avLst/>
          </a:prstGeom>
        </p:spPr>
      </p:pic>
      <p:pic>
        <p:nvPicPr>
          <p:cNvPr id="6" name="Picture 5" descr="TCW Facilitator icons 150722-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041" y="7880628"/>
            <a:ext cx="374904" cy="374904"/>
          </a:xfrm>
          <a:prstGeom prst="rect">
            <a:avLst/>
          </a:prstGeom>
        </p:spPr>
      </p:pic>
    </p:spTree>
    <p:extLst>
      <p:ext uri="{BB962C8B-B14F-4D97-AF65-F5344CB8AC3E}">
        <p14:creationId xmlns:p14="http://schemas.microsoft.com/office/powerpoint/2010/main" val="2033761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817563"/>
            <a:ext cx="4940300" cy="2779712"/>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SAY</a:t>
            </a:r>
            <a:r>
              <a:rPr lang="en-US" sz="1200" kern="1200" dirty="0" smtClean="0">
                <a:solidFill>
                  <a:schemeClr val="tx1"/>
                </a:solidFill>
                <a:latin typeface="+mn-lt"/>
                <a:ea typeface="+mn-ea"/>
                <a:cs typeface="+mn-cs"/>
              </a:rPr>
              <a:t>: Here are your Motivators…</a:t>
            </a:r>
            <a:r>
              <a:rPr lang="en-US" sz="1200" kern="1200" dirty="0" smtClean="0">
                <a:solidFill>
                  <a:schemeClr val="tx1"/>
                </a:solidFill>
                <a:effectLst/>
                <a:latin typeface="+mn-lt"/>
                <a:ea typeface="+mn-ea"/>
                <a:cs typeface="+mn-cs"/>
              </a:rPr>
              <a:t>Any motivator in your top seven is considered strong, the most important to you right now in your career. Those in the next seven are moderate. They may be significant at times, but they aren’t dominant in your thinking. Those remaining are in the neutral zone—they are not your passions at work.</a:t>
            </a:r>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Remember all the motivators from 1 to 23 are all positive concepts, and you may look at one of the lower scoring items and think, “But that idea </a:t>
            </a:r>
            <a:r>
              <a:rPr lang="en-US" sz="1200" i="1" kern="1200" dirty="0" smtClean="0">
                <a:solidFill>
                  <a:schemeClr val="tx1"/>
                </a:solidFill>
                <a:effectLst/>
                <a:latin typeface="+mn-lt"/>
                <a:ea typeface="+mn-ea"/>
                <a:cs typeface="+mn-cs"/>
              </a:rPr>
              <a:t>is</a:t>
            </a:r>
            <a:r>
              <a:rPr lang="en-US" sz="1200" kern="1200" dirty="0" smtClean="0">
                <a:solidFill>
                  <a:schemeClr val="tx1"/>
                </a:solidFill>
                <a:effectLst/>
                <a:latin typeface="+mn-lt"/>
                <a:ea typeface="+mn-ea"/>
                <a:cs typeface="+mn-cs"/>
              </a:rPr>
              <a:t> important to me!” What the results are showing is that that motivator may </a:t>
            </a:r>
            <a:r>
              <a:rPr lang="en-US" sz="1200" u="sng" kern="1200" dirty="0" smtClean="0">
                <a:solidFill>
                  <a:schemeClr val="tx1"/>
                </a:solidFill>
                <a:effectLst/>
                <a:latin typeface="+mn-lt"/>
                <a:ea typeface="+mn-ea"/>
                <a:cs typeface="+mn-cs"/>
              </a:rPr>
              <a:t>satisfy</a:t>
            </a:r>
            <a:r>
              <a:rPr lang="en-US" sz="1200" kern="1200" dirty="0" smtClean="0">
                <a:solidFill>
                  <a:schemeClr val="tx1"/>
                </a:solidFill>
                <a:effectLst/>
                <a:latin typeface="+mn-lt"/>
                <a:ea typeface="+mn-ea"/>
                <a:cs typeface="+mn-cs"/>
              </a:rPr>
              <a:t> you or be a </a:t>
            </a:r>
            <a:r>
              <a:rPr lang="en-US" sz="1200" u="sng" kern="1200" dirty="0" smtClean="0">
                <a:solidFill>
                  <a:schemeClr val="tx1"/>
                </a:solidFill>
                <a:effectLst/>
                <a:latin typeface="+mn-lt"/>
                <a:ea typeface="+mn-ea"/>
                <a:cs typeface="+mn-cs"/>
              </a:rPr>
              <a:t>vehicle</a:t>
            </a:r>
            <a:r>
              <a:rPr lang="en-US" sz="1200" kern="1200" dirty="0" smtClean="0">
                <a:solidFill>
                  <a:schemeClr val="tx1"/>
                </a:solidFill>
                <a:effectLst/>
                <a:latin typeface="+mn-lt"/>
                <a:ea typeface="+mn-ea"/>
                <a:cs typeface="+mn-cs"/>
              </a:rPr>
              <a:t> to achieve more important motivators, but it’s not a big driver in and of itself. It’s not why you get out of bed every day and go to work.</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t>&lt;</a:t>
            </a:r>
            <a:r>
              <a:rPr lang="en-US" sz="1200" b="1" i="1" kern="1200" dirty="0" smtClean="0">
                <a:solidFill>
                  <a:schemeClr val="tx1"/>
                </a:solidFill>
                <a:effectLst/>
              </a:rPr>
              <a:t>NOTE</a:t>
            </a:r>
            <a:r>
              <a:rPr lang="en-US" sz="1200" i="1" kern="1200" dirty="0" smtClean="0">
                <a:solidFill>
                  <a:schemeClr val="tx1"/>
                </a:solidFill>
                <a:effectLst/>
              </a:rPr>
              <a:t>: The Motivators are shared in rank order according to magnitude scores. Meaning, some motivators scores may have scored significantly higher than others in the ranking. Scores of magnitude are not shown in your report.&gt;</a:t>
            </a:r>
            <a:endParaRPr lang="en-US" i="1" dirty="0" smtClean="0">
              <a:solidFill>
                <a:srgbClr val="FF0000"/>
              </a:solidFill>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89BF089-3B90-EA41-88A3-5DE765CEE790}" type="slidenum">
              <a:rPr lang="en-US" smtClean="0"/>
              <a:t>58</a:t>
            </a:fld>
            <a:endParaRPr lang="en-US"/>
          </a:p>
        </p:txBody>
      </p:sp>
      <p:pic>
        <p:nvPicPr>
          <p:cNvPr id="5" name="Picture 4" descr="TCW Facilitator icons 150722-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15" y="3693073"/>
            <a:ext cx="370930" cy="370930"/>
          </a:xfrm>
          <a:prstGeom prst="rect">
            <a:avLst/>
          </a:prstGeom>
        </p:spPr>
      </p:pic>
      <p:pic>
        <p:nvPicPr>
          <p:cNvPr id="6" name="Picture 5" descr="TCW Facilitator icons 150722-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041" y="5868417"/>
            <a:ext cx="374904" cy="374904"/>
          </a:xfrm>
          <a:prstGeom prst="rect">
            <a:avLst/>
          </a:prstGeom>
        </p:spPr>
      </p:pic>
    </p:spTree>
    <p:extLst>
      <p:ext uri="{BB962C8B-B14F-4D97-AF65-F5344CB8AC3E}">
        <p14:creationId xmlns:p14="http://schemas.microsoft.com/office/powerpoint/2010/main" val="705551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817563"/>
            <a:ext cx="4940300" cy="2779712"/>
          </a:xfrm>
        </p:spPr>
      </p:sp>
      <p:sp>
        <p:nvSpPr>
          <p:cNvPr id="3" name="Notes Placeholder 2"/>
          <p:cNvSpPr>
            <a:spLocks noGrp="1"/>
          </p:cNvSpPr>
          <p:nvPr>
            <p:ph type="body" idx="1"/>
          </p:nvPr>
        </p:nvSpPr>
        <p:spPr/>
        <p:txBody>
          <a:bodyPr/>
          <a:lstStyle/>
          <a:p>
            <a:r>
              <a:rPr lang="en-US" b="1" dirty="0" smtClean="0"/>
              <a:t>SAY</a:t>
            </a:r>
            <a:r>
              <a:rPr lang="en-US" dirty="0" smtClean="0"/>
              <a:t>: </a:t>
            </a:r>
            <a:r>
              <a:rPr lang="en-US" sz="1200" kern="1200" dirty="0" smtClean="0">
                <a:solidFill>
                  <a:schemeClr val="tx1"/>
                </a:solidFill>
                <a:effectLst/>
                <a:latin typeface="+mn-lt"/>
                <a:ea typeface="+mn-ea"/>
                <a:cs typeface="+mn-cs"/>
              </a:rPr>
              <a:t>Your profile will show you your top Identities, and give you some detail on each of the archetypes: Who Are They and Where They Thrive.</a:t>
            </a:r>
          </a:p>
          <a:p>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&lt;NOTE</a:t>
            </a:r>
            <a:r>
              <a:rPr lang="en-US" sz="1200" i="1" kern="1200" dirty="0" smtClean="0">
                <a:solidFill>
                  <a:schemeClr val="tx1"/>
                </a:solidFill>
                <a:effectLst/>
                <a:latin typeface="+mn-lt"/>
                <a:ea typeface="+mn-ea"/>
                <a:cs typeface="+mn-cs"/>
              </a:rPr>
              <a:t>: Identities are ranked based on motivator composite scores. Motivator scores of magnitude contribute to the composite score that determines the identity ranking. This could lead to scenarios where highest motivators (ranked by magnitude) seem a mismatch with highest identities (ranked by motivator composite score).</a:t>
            </a:r>
            <a:r>
              <a:rPr lang="en-US" sz="1200" i="1" kern="1200" baseline="0" dirty="0" smtClean="0">
                <a:solidFill>
                  <a:schemeClr val="tx1"/>
                </a:solidFill>
                <a:effectLst/>
                <a:latin typeface="+mn-lt"/>
                <a:ea typeface="+mn-ea"/>
                <a:cs typeface="+mn-cs"/>
              </a:rPr>
              <a:t> Don’t let that concern you.&gt;</a:t>
            </a:r>
            <a:endParaRPr lang="en-US"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Your report also offers 60 strategies to Enhance Your Value and accomplish more at work, and how to avoid blind spots and potential conflicts</a:t>
            </a:r>
            <a:r>
              <a:rPr lang="en-US" sz="1200" kern="1200" baseline="0" dirty="0" smtClean="0">
                <a:solidFill>
                  <a:schemeClr val="tx1"/>
                </a:solidFill>
                <a:effectLst/>
                <a:latin typeface="+mn-lt"/>
                <a:ea typeface="+mn-ea"/>
                <a:cs typeface="+mn-cs"/>
              </a:rPr>
              <a:t> within your team.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strategies will help you sculpt your work to do more of what you love and a little less of what frustrates you.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89BF089-3B90-EA41-88A3-5DE765CEE790}" type="slidenum">
              <a:rPr lang="en-US" smtClean="0"/>
              <a:t>59</a:t>
            </a:fld>
            <a:endParaRPr lang="en-US"/>
          </a:p>
        </p:txBody>
      </p:sp>
      <p:pic>
        <p:nvPicPr>
          <p:cNvPr id="5" name="Picture 4" descr="TCW Facilitator icons 150722-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15" y="3693073"/>
            <a:ext cx="370930" cy="370930"/>
          </a:xfrm>
          <a:prstGeom prst="rect">
            <a:avLst/>
          </a:prstGeom>
        </p:spPr>
      </p:pic>
      <p:pic>
        <p:nvPicPr>
          <p:cNvPr id="6" name="Picture 5" descr="TCW Facilitator icons 150722-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041" y="4255794"/>
            <a:ext cx="374904" cy="374904"/>
          </a:xfrm>
          <a:prstGeom prst="rect">
            <a:avLst/>
          </a:prstGeom>
        </p:spPr>
      </p:pic>
    </p:spTree>
    <p:extLst>
      <p:ext uri="{BB962C8B-B14F-4D97-AF65-F5344CB8AC3E}">
        <p14:creationId xmlns:p14="http://schemas.microsoft.com/office/powerpoint/2010/main" val="284127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14B7DB-7083-C442-9748-9CE28039D5CC}" type="slidenum">
              <a:rPr lang="en-US" smtClean="0"/>
              <a:t>60</a:t>
            </a:fld>
            <a:endParaRPr lang="en-US"/>
          </a:p>
        </p:txBody>
      </p:sp>
    </p:spTree>
    <p:extLst>
      <p:ext uri="{BB962C8B-B14F-4D97-AF65-F5344CB8AC3E}">
        <p14:creationId xmlns:p14="http://schemas.microsoft.com/office/powerpoint/2010/main" val="7666552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xfrm>
            <a:off x="903288" y="817563"/>
            <a:ext cx="4940300" cy="2779712"/>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smtClean="0"/>
              <a:t>DO IN WORKBOOK</a:t>
            </a:r>
            <a:r>
              <a:rPr lang="en-US" dirty="0" smtClean="0"/>
              <a:t>: </a:t>
            </a:r>
            <a:r>
              <a:rPr lang="en-US" dirty="0" smtClean="0">
                <a:ea typeface="+mn-ea"/>
                <a:cs typeface="+mn-cs"/>
              </a:rPr>
              <a:t>This leads us to our</a:t>
            </a:r>
            <a:r>
              <a:rPr lang="en-US" baseline="0" dirty="0" smtClean="0">
                <a:ea typeface="+mn-ea"/>
                <a:cs typeface="+mn-cs"/>
              </a:rPr>
              <a:t> first </a:t>
            </a:r>
            <a:r>
              <a:rPr lang="en-US" dirty="0" smtClean="0">
                <a:ea typeface="+mn-ea"/>
                <a:cs typeface="+mn-cs"/>
              </a:rPr>
              <a:t>commitment, take 3 min. and make a few notes on how you will make sure that desired behaviors and performance in your team members are reinforced in a timely manner.</a:t>
            </a:r>
          </a:p>
        </p:txBody>
      </p:sp>
      <p:sp>
        <p:nvSpPr>
          <p:cNvPr id="450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934F6E2-7484-7445-BD78-27CCEFC87769}" type="slidenum">
              <a:rPr lang="en-US" sz="1200"/>
              <a:pPr eaLnBrk="1" fontAlgn="base" hangingPunct="1">
                <a:spcBef>
                  <a:spcPct val="0"/>
                </a:spcBef>
                <a:spcAft>
                  <a:spcPct val="0"/>
                </a:spcAft>
              </a:pPr>
              <a:t>64</a:t>
            </a:fld>
            <a:endParaRPr lang="en-US" sz="1200"/>
          </a:p>
        </p:txBody>
      </p:sp>
      <p:pic>
        <p:nvPicPr>
          <p:cNvPr id="6" name="Picture 5" descr="TCW Facilitator icons 150722-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508" y="3683341"/>
            <a:ext cx="374904" cy="374904"/>
          </a:xfrm>
          <a:prstGeom prst="rect">
            <a:avLst/>
          </a:prstGeom>
        </p:spPr>
      </p:pic>
      <p:pic>
        <p:nvPicPr>
          <p:cNvPr id="7" name="Picture 6" descr="TCW Facilitator icons 150722-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779" y="4058245"/>
            <a:ext cx="374904" cy="374904"/>
          </a:xfrm>
          <a:prstGeom prst="rect">
            <a:avLst/>
          </a:prstGeom>
        </p:spPr>
      </p:pic>
    </p:spTree>
    <p:extLst>
      <p:ext uri="{BB962C8B-B14F-4D97-AF65-F5344CB8AC3E}">
        <p14:creationId xmlns:p14="http://schemas.microsoft.com/office/powerpoint/2010/main" val="17897833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125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marL="228600" indent="-228600" defTabSz="914400" eaLnBrk="1" hangingPunct="1"/>
            <a:endParaRPr lang="en-US" sz="900">
              <a:latin typeface="Calibri" charset="0"/>
              <a:ea typeface="ＭＳ Ｐゴシック" charset="0"/>
            </a:endParaRPr>
          </a:p>
        </p:txBody>
      </p:sp>
    </p:spTree>
    <p:extLst>
      <p:ext uri="{BB962C8B-B14F-4D97-AF65-F5344CB8AC3E}">
        <p14:creationId xmlns:p14="http://schemas.microsoft.com/office/powerpoint/2010/main" val="21345398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3"/>
          <p:cNvSpPr>
            <a:spLocks noGrp="1" noChangeArrowheads="1"/>
          </p:cNvSpPr>
          <p:nvPr>
            <p:ph type="dt" sz="quarter" idx="1"/>
          </p:nvPr>
        </p:nvSpPr>
        <p:spPr>
          <a:xfrm>
            <a:off x="3226441" y="145980"/>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eaLnBrk="0" hangingPunct="0">
              <a:defRPr sz="2700">
                <a:solidFill>
                  <a:schemeClr val="tx1"/>
                </a:solidFill>
                <a:latin typeface="Helvetica" charset="0"/>
                <a:ea typeface="ＭＳ Ｐゴシック" charset="0"/>
                <a:cs typeface="ＭＳ Ｐゴシック" charset="0"/>
              </a:defRPr>
            </a:lvl1pPr>
            <a:lvl2pPr marL="729057" indent="-280406" defTabSz="914437" eaLnBrk="0" hangingPunct="0">
              <a:defRPr sz="2700">
                <a:solidFill>
                  <a:schemeClr val="tx1"/>
                </a:solidFill>
                <a:latin typeface="Helvetica" charset="0"/>
                <a:ea typeface="ＭＳ Ｐゴシック" charset="0"/>
              </a:defRPr>
            </a:lvl2pPr>
            <a:lvl3pPr marL="1121626" indent="-224325" defTabSz="914437" eaLnBrk="0" hangingPunct="0">
              <a:defRPr sz="2700">
                <a:solidFill>
                  <a:schemeClr val="tx1"/>
                </a:solidFill>
                <a:latin typeface="Helvetica" charset="0"/>
                <a:ea typeface="ＭＳ Ｐゴシック" charset="0"/>
              </a:defRPr>
            </a:lvl3pPr>
            <a:lvl4pPr marL="1570276" indent="-224325" defTabSz="914437" eaLnBrk="0" hangingPunct="0">
              <a:defRPr sz="2700">
                <a:solidFill>
                  <a:schemeClr val="tx1"/>
                </a:solidFill>
                <a:latin typeface="Helvetica" charset="0"/>
                <a:ea typeface="ＭＳ Ｐゴシック" charset="0"/>
              </a:defRPr>
            </a:lvl4pPr>
            <a:lvl5pPr marL="2018927" indent="-224325" defTabSz="914437" eaLnBrk="0" hangingPunct="0">
              <a:defRPr sz="2700">
                <a:solidFill>
                  <a:schemeClr val="tx1"/>
                </a:solidFill>
                <a:latin typeface="Helvetica" charset="0"/>
                <a:ea typeface="ＭＳ Ｐゴシック" charset="0"/>
              </a:defRPr>
            </a:lvl5pPr>
            <a:lvl6pPr marL="2467577" indent="-224325" defTabSz="914437" eaLnBrk="0" fontAlgn="base" hangingPunct="0">
              <a:lnSpc>
                <a:spcPct val="180000"/>
              </a:lnSpc>
              <a:spcBef>
                <a:spcPct val="20000"/>
              </a:spcBef>
              <a:spcAft>
                <a:spcPct val="0"/>
              </a:spcAft>
              <a:defRPr sz="2700">
                <a:solidFill>
                  <a:schemeClr val="tx1"/>
                </a:solidFill>
                <a:latin typeface="Helvetica" charset="0"/>
                <a:ea typeface="ＭＳ Ｐゴシック" charset="0"/>
              </a:defRPr>
            </a:lvl6pPr>
            <a:lvl7pPr marL="2916227" indent="-224325" defTabSz="914437" eaLnBrk="0" fontAlgn="base" hangingPunct="0">
              <a:lnSpc>
                <a:spcPct val="180000"/>
              </a:lnSpc>
              <a:spcBef>
                <a:spcPct val="20000"/>
              </a:spcBef>
              <a:spcAft>
                <a:spcPct val="0"/>
              </a:spcAft>
              <a:defRPr sz="2700">
                <a:solidFill>
                  <a:schemeClr val="tx1"/>
                </a:solidFill>
                <a:latin typeface="Helvetica" charset="0"/>
                <a:ea typeface="ＭＳ Ｐゴシック" charset="0"/>
              </a:defRPr>
            </a:lvl7pPr>
            <a:lvl8pPr marL="3364878" indent="-224325" defTabSz="914437" eaLnBrk="0" fontAlgn="base" hangingPunct="0">
              <a:lnSpc>
                <a:spcPct val="180000"/>
              </a:lnSpc>
              <a:spcBef>
                <a:spcPct val="20000"/>
              </a:spcBef>
              <a:spcAft>
                <a:spcPct val="0"/>
              </a:spcAft>
              <a:defRPr sz="2700">
                <a:solidFill>
                  <a:schemeClr val="tx1"/>
                </a:solidFill>
                <a:latin typeface="Helvetica" charset="0"/>
                <a:ea typeface="ＭＳ Ｐゴシック" charset="0"/>
              </a:defRPr>
            </a:lvl8pPr>
            <a:lvl9pPr marL="3813528" indent="-224325" defTabSz="914437" eaLnBrk="0" fontAlgn="base" hangingPunct="0">
              <a:lnSpc>
                <a:spcPct val="180000"/>
              </a:lnSpc>
              <a:spcBef>
                <a:spcPct val="20000"/>
              </a:spcBef>
              <a:spcAft>
                <a:spcPct val="0"/>
              </a:spcAft>
              <a:defRPr sz="2700">
                <a:solidFill>
                  <a:schemeClr val="tx1"/>
                </a:solidFill>
                <a:latin typeface="Helvetica" charset="0"/>
                <a:ea typeface="ＭＳ Ｐゴシック" charset="0"/>
              </a:defRPr>
            </a:lvl9pPr>
          </a:lstStyle>
          <a:p>
            <a:fld id="{98D50F7C-2E31-FD4B-B716-6747970B30E5}" type="datetime1">
              <a:rPr lang="en-US" sz="1200">
                <a:latin typeface="Times" charset="0"/>
              </a:rPr>
              <a:pPr/>
              <a:t>11/2/17</a:t>
            </a:fld>
            <a:endParaRPr lang="en-US" sz="1200">
              <a:latin typeface="Times" charset="0"/>
            </a:endParaRPr>
          </a:p>
        </p:txBody>
      </p:sp>
      <p:sp>
        <p:nvSpPr>
          <p:cNvPr id="320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eaLnBrk="0" hangingPunct="0">
              <a:defRPr sz="2700">
                <a:solidFill>
                  <a:schemeClr val="tx1"/>
                </a:solidFill>
                <a:latin typeface="Helvetica" charset="0"/>
                <a:ea typeface="ＭＳ Ｐゴシック" charset="0"/>
                <a:cs typeface="ＭＳ Ｐゴシック" charset="0"/>
              </a:defRPr>
            </a:lvl1pPr>
            <a:lvl2pPr marL="729057" indent="-280406" defTabSz="914437" eaLnBrk="0" hangingPunct="0">
              <a:defRPr sz="2700">
                <a:solidFill>
                  <a:schemeClr val="tx1"/>
                </a:solidFill>
                <a:latin typeface="Helvetica" charset="0"/>
                <a:ea typeface="ＭＳ Ｐゴシック" charset="0"/>
              </a:defRPr>
            </a:lvl2pPr>
            <a:lvl3pPr marL="1121626" indent="-224325" defTabSz="914437" eaLnBrk="0" hangingPunct="0">
              <a:defRPr sz="2700">
                <a:solidFill>
                  <a:schemeClr val="tx1"/>
                </a:solidFill>
                <a:latin typeface="Helvetica" charset="0"/>
                <a:ea typeface="ＭＳ Ｐゴシック" charset="0"/>
              </a:defRPr>
            </a:lvl3pPr>
            <a:lvl4pPr marL="1570276" indent="-224325" defTabSz="914437" eaLnBrk="0" hangingPunct="0">
              <a:defRPr sz="2700">
                <a:solidFill>
                  <a:schemeClr val="tx1"/>
                </a:solidFill>
                <a:latin typeface="Helvetica" charset="0"/>
                <a:ea typeface="ＭＳ Ｐゴシック" charset="0"/>
              </a:defRPr>
            </a:lvl4pPr>
            <a:lvl5pPr marL="2018927" indent="-224325" defTabSz="914437" eaLnBrk="0" hangingPunct="0">
              <a:defRPr sz="2700">
                <a:solidFill>
                  <a:schemeClr val="tx1"/>
                </a:solidFill>
                <a:latin typeface="Helvetica" charset="0"/>
                <a:ea typeface="ＭＳ Ｐゴシック" charset="0"/>
              </a:defRPr>
            </a:lvl5pPr>
            <a:lvl6pPr marL="2467577" indent="-224325" defTabSz="914437" eaLnBrk="0" fontAlgn="base" hangingPunct="0">
              <a:lnSpc>
                <a:spcPct val="180000"/>
              </a:lnSpc>
              <a:spcBef>
                <a:spcPct val="20000"/>
              </a:spcBef>
              <a:spcAft>
                <a:spcPct val="0"/>
              </a:spcAft>
              <a:defRPr sz="2700">
                <a:solidFill>
                  <a:schemeClr val="tx1"/>
                </a:solidFill>
                <a:latin typeface="Helvetica" charset="0"/>
                <a:ea typeface="ＭＳ Ｐゴシック" charset="0"/>
              </a:defRPr>
            </a:lvl6pPr>
            <a:lvl7pPr marL="2916227" indent="-224325" defTabSz="914437" eaLnBrk="0" fontAlgn="base" hangingPunct="0">
              <a:lnSpc>
                <a:spcPct val="180000"/>
              </a:lnSpc>
              <a:spcBef>
                <a:spcPct val="20000"/>
              </a:spcBef>
              <a:spcAft>
                <a:spcPct val="0"/>
              </a:spcAft>
              <a:defRPr sz="2700">
                <a:solidFill>
                  <a:schemeClr val="tx1"/>
                </a:solidFill>
                <a:latin typeface="Helvetica" charset="0"/>
                <a:ea typeface="ＭＳ Ｐゴシック" charset="0"/>
              </a:defRPr>
            </a:lvl7pPr>
            <a:lvl8pPr marL="3364878" indent="-224325" defTabSz="914437" eaLnBrk="0" fontAlgn="base" hangingPunct="0">
              <a:lnSpc>
                <a:spcPct val="180000"/>
              </a:lnSpc>
              <a:spcBef>
                <a:spcPct val="20000"/>
              </a:spcBef>
              <a:spcAft>
                <a:spcPct val="0"/>
              </a:spcAft>
              <a:defRPr sz="2700">
                <a:solidFill>
                  <a:schemeClr val="tx1"/>
                </a:solidFill>
                <a:latin typeface="Helvetica" charset="0"/>
                <a:ea typeface="ＭＳ Ｐゴシック" charset="0"/>
              </a:defRPr>
            </a:lvl8pPr>
            <a:lvl9pPr marL="3813528" indent="-224325" defTabSz="914437" eaLnBrk="0" fontAlgn="base" hangingPunct="0">
              <a:lnSpc>
                <a:spcPct val="180000"/>
              </a:lnSpc>
              <a:spcBef>
                <a:spcPct val="20000"/>
              </a:spcBef>
              <a:spcAft>
                <a:spcPct val="0"/>
              </a:spcAft>
              <a:defRPr sz="2700">
                <a:solidFill>
                  <a:schemeClr val="tx1"/>
                </a:solidFill>
                <a:latin typeface="Helvetica" charset="0"/>
                <a:ea typeface="ＭＳ Ｐゴシック" charset="0"/>
              </a:defRPr>
            </a:lvl9pPr>
          </a:lstStyle>
          <a:p>
            <a:fld id="{431ACF01-B5B6-6341-8C48-674CEAF86372}" type="slidenum">
              <a:rPr lang="en-US" sz="1200">
                <a:latin typeface="Times" charset="0"/>
              </a:rPr>
              <a:pPr/>
              <a:t>66</a:t>
            </a:fld>
            <a:endParaRPr lang="en-US" sz="1200">
              <a:latin typeface="Times" charset="0"/>
            </a:endParaRPr>
          </a:p>
        </p:txBody>
      </p:sp>
      <p:sp>
        <p:nvSpPr>
          <p:cNvPr id="320515" name="Rectangle 2"/>
          <p:cNvSpPr>
            <a:spLocks noGrp="1" noRot="1" noChangeAspect="1" noChangeArrowheads="1" noTextEdit="1"/>
          </p:cNvSpPr>
          <p:nvPr>
            <p:ph type="sldImg"/>
          </p:nvPr>
        </p:nvSpPr>
        <p:spPr>
          <a:xfrm>
            <a:off x="903288" y="817563"/>
            <a:ext cx="4940300" cy="2779712"/>
          </a:xfrm>
          <a:solidFill>
            <a:srgbClr val="FFFFFF"/>
          </a:solidFill>
          <a:ln/>
        </p:spPr>
      </p:sp>
      <p:sp>
        <p:nvSpPr>
          <p:cNvPr id="320516" name="Rectangle 3"/>
          <p:cNvSpPr>
            <a:spLocks noGrp="1" noChangeArrowheads="1"/>
          </p:cNvSpPr>
          <p:nvPr>
            <p:ph type="body" idx="1"/>
          </p:nvPr>
        </p:nvSpPr>
        <p:spPr>
          <a:solidFill>
            <a:srgbClr val="FFFFFF"/>
          </a:solidFill>
          <a:ln>
            <a:noFill/>
          </a:ln>
          <a:extLst>
            <a:ext uri="{FAA26D3D-D897-4be2-8F04-BA451C77F1D7}">
              <ma14:placeholderFlag xmlns:ma14="http://schemas.microsoft.com/office/mac/drawingml/2011/main" val="1"/>
            </a:ext>
          </a:extLst>
        </p:spPr>
        <p:txBody>
          <a:bodyPr/>
          <a:lstStyle/>
          <a:p>
            <a:r>
              <a:rPr lang="en-US" b="1" dirty="0">
                <a:solidFill>
                  <a:srgbClr val="000000"/>
                </a:solidFill>
                <a:ea typeface="ＭＳ Ｐゴシック" charset="0"/>
              </a:rPr>
              <a:t>SAY</a:t>
            </a:r>
            <a:r>
              <a:rPr lang="en-US" dirty="0">
                <a:solidFill>
                  <a:srgbClr val="000000"/>
                </a:solidFill>
                <a:ea typeface="ＭＳ Ｐゴシック" charset="0"/>
              </a:rPr>
              <a:t>: </a:t>
            </a:r>
            <a:r>
              <a:rPr lang="en-US" dirty="0" smtClean="0"/>
              <a:t>The impact of a powerful presentation can be very strong</a:t>
            </a:r>
            <a:r>
              <a:rPr lang="en-US" baseline="0" dirty="0" smtClean="0"/>
              <a:t> indeed. So</a:t>
            </a:r>
            <a:r>
              <a:rPr lang="en-US" dirty="0" smtClean="0"/>
              <a:t>mething to remember about any award</a:t>
            </a:r>
            <a:r>
              <a:rPr lang="en-US" baseline="0" dirty="0" smtClean="0"/>
              <a:t> </a:t>
            </a:r>
            <a:r>
              <a:rPr lang="en-US" dirty="0" smtClean="0"/>
              <a:t>presentation is that people may forget what you say or even what you do, but they will never forget the way you make them feel.</a:t>
            </a:r>
            <a:endParaRPr lang="en-US" dirty="0"/>
          </a:p>
        </p:txBody>
      </p:sp>
      <p:pic>
        <p:nvPicPr>
          <p:cNvPr id="6" name="Picture 5" descr="TCW Facilitator icons 150722-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15" y="3693073"/>
            <a:ext cx="370930" cy="370930"/>
          </a:xfrm>
          <a:prstGeom prst="rect">
            <a:avLst/>
          </a:prstGeom>
        </p:spPr>
      </p:pic>
    </p:spTree>
    <p:extLst>
      <p:ext uri="{BB962C8B-B14F-4D97-AF65-F5344CB8AC3E}">
        <p14:creationId xmlns:p14="http://schemas.microsoft.com/office/powerpoint/2010/main" val="255029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582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latin typeface="Calibri" charset="0"/>
              <a:ea typeface="MS PGothic" charset="0"/>
            </a:endParaRPr>
          </a:p>
        </p:txBody>
      </p:sp>
    </p:spTree>
    <p:extLst>
      <p:ext uri="{BB962C8B-B14F-4D97-AF65-F5344CB8AC3E}">
        <p14:creationId xmlns:p14="http://schemas.microsoft.com/office/powerpoint/2010/main" val="1866877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marL="228600" indent="-228600" eaLnBrk="1" fontAlgn="auto" hangingPunct="1">
              <a:spcBef>
                <a:spcPts val="0"/>
              </a:spcBef>
              <a:spcAft>
                <a:spcPts val="0"/>
              </a:spcAft>
              <a:buFont typeface="+mj-lt"/>
              <a:buAutoNum type="arabicPeriod"/>
              <a:defRPr/>
            </a:pPr>
            <a:endParaRPr lang="en-US" dirty="0" smtClean="0">
              <a:ea typeface="+mn-ea"/>
              <a:cs typeface="+mn-cs"/>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BBFB0174-6695-A742-8484-1B00DB76825A}" type="slidenum">
              <a:rPr lang="en-US" sz="1200"/>
              <a:pPr eaLnBrk="1" fontAlgn="base" hangingPunct="1">
                <a:spcBef>
                  <a:spcPct val="0"/>
                </a:spcBef>
                <a:spcAft>
                  <a:spcPct val="0"/>
                </a:spcAft>
              </a:pPr>
              <a:t>68</a:t>
            </a:fld>
            <a:endParaRPr lang="en-US" sz="1200"/>
          </a:p>
        </p:txBody>
      </p:sp>
    </p:spTree>
    <p:extLst>
      <p:ext uri="{BB962C8B-B14F-4D97-AF65-F5344CB8AC3E}">
        <p14:creationId xmlns:p14="http://schemas.microsoft.com/office/powerpoint/2010/main" val="1224730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sz="1000"/>
          </a:p>
        </p:txBody>
      </p:sp>
    </p:spTree>
    <p:extLst>
      <p:ext uri="{BB962C8B-B14F-4D97-AF65-F5344CB8AC3E}">
        <p14:creationId xmlns:p14="http://schemas.microsoft.com/office/powerpoint/2010/main" val="1174352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sz="1000"/>
          </a:p>
        </p:txBody>
      </p:sp>
    </p:spTree>
    <p:extLst>
      <p:ext uri="{BB962C8B-B14F-4D97-AF65-F5344CB8AC3E}">
        <p14:creationId xmlns:p14="http://schemas.microsoft.com/office/powerpoint/2010/main" val="1075253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smtClean="0"/>
              <a:t>Restructuring of the clinical enterprise – could be better with change management and communication about restructure.</a:t>
            </a:r>
          </a:p>
          <a:p>
            <a:endParaRPr lang="en-US" altLang="en-US" baseline="0" dirty="0" smtClean="0"/>
          </a:p>
          <a:p>
            <a:r>
              <a:rPr lang="en-US" altLang="en-US" baseline="0" dirty="0" smtClean="0"/>
              <a:t>We are beginning to work on improving feedback by working with compliance. Developing Feedback is a Gift campaign to encourage open dialogue between managers and staff versus use of anonymous compliance hotline.</a:t>
            </a:r>
          </a:p>
          <a:p>
            <a:endParaRPr lang="en-US" altLang="en-US" baseline="0" dirty="0" smtClean="0"/>
          </a:p>
          <a:p>
            <a:r>
              <a:rPr lang="en-US" altLang="en-US" baseline="0" dirty="0" smtClean="0"/>
              <a:t>As leaders, we NEED to engage with our employees. </a:t>
            </a:r>
          </a:p>
          <a:p>
            <a:endParaRPr lang="en-US" altLang="en-US" baseline="0" dirty="0" smtClean="0"/>
          </a:p>
          <a:p>
            <a:r>
              <a:rPr lang="en-US" altLang="en-US" baseline="0" dirty="0" smtClean="0"/>
              <a:t>Communication is critical if you want to build trust. </a:t>
            </a:r>
          </a:p>
          <a:p>
            <a:endParaRPr lang="en-US" altLang="en-US" baseline="0" dirty="0" smtClean="0"/>
          </a:p>
          <a:p>
            <a:endParaRPr lang="en-US" altLang="en-US" dirty="0" smtClean="0"/>
          </a:p>
        </p:txBody>
      </p:sp>
      <p:sp>
        <p:nvSpPr>
          <p:cNvPr id="4" name="Slide Number Placeholder 3"/>
          <p:cNvSpPr>
            <a:spLocks noGrp="1"/>
          </p:cNvSpPr>
          <p:nvPr>
            <p:ph type="sldNum" sz="quarter" idx="10"/>
          </p:nvPr>
        </p:nvSpPr>
        <p:spPr/>
        <p:txBody>
          <a:bodyPr/>
          <a:lstStyle/>
          <a:p>
            <a:fld id="{2CF9ED79-C268-4E6F-909B-8FF41EF7F3D7}" type="slidenum">
              <a:rPr lang="en-US" smtClean="0">
                <a:solidFill>
                  <a:prstClr val="black"/>
                </a:solidFill>
              </a:rPr>
              <a:pPr/>
              <a:t>11</a:t>
            </a:fld>
            <a:endParaRPr lang="en-US">
              <a:solidFill>
                <a:prstClr val="black"/>
              </a:solidFill>
            </a:endParaRPr>
          </a:p>
        </p:txBody>
      </p:sp>
      <p:sp>
        <p:nvSpPr>
          <p:cNvPr id="5" name="Notes Placeholder 2"/>
          <p:cNvSpPr txBox="1">
            <a:spLocks/>
          </p:cNvSpPr>
          <p:nvPr/>
        </p:nvSpPr>
        <p:spPr>
          <a:xfrm>
            <a:off x="853440" y="4568190"/>
            <a:ext cx="5608320" cy="4183380"/>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altLang="en-US" dirty="0" smtClean="0"/>
              <a:t>Restructuring of the clinical enterprise – could be better with change management and communication about restructure. </a:t>
            </a:r>
          </a:p>
          <a:p>
            <a:endParaRPr lang="en-US" altLang="en-US" dirty="0" smtClean="0"/>
          </a:p>
          <a:p>
            <a:r>
              <a:rPr lang="en-US" altLang="en-US" dirty="0" smtClean="0"/>
              <a:t>We are beginning to work on improving feedback by working with compliance.  Developing Feedback is a Gift campaign to encourage open dialogue between managers and staff versus use of anonymous compliance hotline.</a:t>
            </a:r>
          </a:p>
          <a:p>
            <a:endParaRPr lang="en-US" altLang="en-US" dirty="0" smtClean="0"/>
          </a:p>
          <a:p>
            <a:endParaRPr lang="en-US" dirty="0"/>
          </a:p>
        </p:txBody>
      </p:sp>
    </p:spTree>
    <p:extLst>
      <p:ext uri="{BB962C8B-B14F-4D97-AF65-F5344CB8AC3E}">
        <p14:creationId xmlns:p14="http://schemas.microsoft.com/office/powerpoint/2010/main" val="1640637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While we have pockets where</a:t>
            </a:r>
            <a:r>
              <a:rPr lang="en-US" altLang="en-US" baseline="0" dirty="0" smtClean="0"/>
              <a:t> we do a good job, we can still do a better job at recognizing from an institutional perspective – not in silos. </a:t>
            </a:r>
            <a:endParaRPr lang="en-US" altLang="en-US" dirty="0" smtClean="0"/>
          </a:p>
          <a:p>
            <a:endParaRPr lang="en-US" altLang="en-US" dirty="0" smtClean="0"/>
          </a:p>
          <a:p>
            <a:r>
              <a:rPr lang="en-US" altLang="en-US" dirty="0" smtClean="0"/>
              <a:t>In fact, the work around this has</a:t>
            </a:r>
            <a:r>
              <a:rPr lang="en-US" altLang="en-US" baseline="0" dirty="0" smtClean="0"/>
              <a:t> already begun. </a:t>
            </a:r>
          </a:p>
          <a:p>
            <a:endParaRPr lang="en-US" altLang="en-US" baseline="0" dirty="0" smtClean="0"/>
          </a:p>
          <a:p>
            <a:r>
              <a:rPr lang="en-US" altLang="en-US" baseline="0" dirty="0" smtClean="0"/>
              <a:t>An AMC Recognition Committee has already been stood up and includes employee representatives from across all three parts of our mission. This team is working together to revamp and streamline some of the existing programs, as well as create new and innovative programs to ensure recognition is and remains top of mind. </a:t>
            </a:r>
            <a:endParaRPr lang="en-US" altLang="en-US" dirty="0" smtClean="0"/>
          </a:p>
          <a:p>
            <a:endParaRPr lang="en-US" b="0" dirty="0"/>
          </a:p>
        </p:txBody>
      </p:sp>
      <p:sp>
        <p:nvSpPr>
          <p:cNvPr id="4" name="Slide Number Placeholder 3"/>
          <p:cNvSpPr>
            <a:spLocks noGrp="1"/>
          </p:cNvSpPr>
          <p:nvPr>
            <p:ph type="sldNum" sz="quarter" idx="10"/>
          </p:nvPr>
        </p:nvSpPr>
        <p:spPr/>
        <p:txBody>
          <a:bodyPr/>
          <a:lstStyle/>
          <a:p>
            <a:fld id="{2CF9ED79-C268-4E6F-909B-8FF41EF7F3D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553453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Health system initiatives or activities that may have influenced this measure:</a:t>
            </a:r>
          </a:p>
          <a:p>
            <a:pPr marL="0" indent="0">
              <a:buFont typeface="Arial" panose="020B0604020202020204" pitchFamily="34" charset="0"/>
              <a:buNone/>
            </a:pPr>
            <a:endParaRPr lang="en-US" altLang="en-US" dirty="0" smtClean="0"/>
          </a:p>
          <a:p>
            <a:pPr marL="171450" indent="-171450">
              <a:buFont typeface="Arial" panose="020B0604020202020204" pitchFamily="34" charset="0"/>
              <a:buChar char="•"/>
            </a:pPr>
            <a:r>
              <a:rPr lang="en-US" altLang="en-US" dirty="0" smtClean="0"/>
              <a:t>Various VMI projects were underway, causing some disruption </a:t>
            </a:r>
          </a:p>
          <a:p>
            <a:pPr marL="0" indent="0">
              <a:buFont typeface="Arial" panose="020B0604020202020204" pitchFamily="34" charset="0"/>
              <a:buNone/>
            </a:pPr>
            <a:endParaRPr lang="en-US" altLang="en-US" dirty="0" smtClean="0"/>
          </a:p>
          <a:p>
            <a:pPr marL="171450" indent="-171450">
              <a:buFont typeface="Arial" panose="020B0604020202020204" pitchFamily="34" charset="0"/>
              <a:buChar char="•"/>
            </a:pPr>
            <a:r>
              <a:rPr lang="en-US" altLang="en-US" dirty="0" smtClean="0"/>
              <a:t>Large departments critical to operations merging – MCIT/MSIS</a:t>
            </a:r>
          </a:p>
          <a:p>
            <a:pPr marL="0" indent="0">
              <a:buFont typeface="Arial" panose="020B0604020202020204" pitchFamily="34" charset="0"/>
              <a:buNone/>
            </a:pPr>
            <a:endParaRPr lang="en-US" altLang="en-US" dirty="0" smtClean="0"/>
          </a:p>
          <a:p>
            <a:pPr marL="171450" indent="-171450">
              <a:buFont typeface="Arial" panose="020B0604020202020204" pitchFamily="34" charset="0"/>
              <a:buChar char="•"/>
            </a:pPr>
            <a:r>
              <a:rPr lang="en-US" altLang="en-US" dirty="0" smtClean="0"/>
              <a:t>Local initiatives like </a:t>
            </a:r>
            <a:r>
              <a:rPr lang="en-US" altLang="en-US" dirty="0" err="1" smtClean="0"/>
              <a:t>MiPART</a:t>
            </a:r>
            <a:r>
              <a:rPr lang="en-US" altLang="en-US" dirty="0" smtClean="0"/>
              <a:t> where</a:t>
            </a:r>
            <a:r>
              <a:rPr lang="en-US" altLang="en-US" baseline="0" dirty="0" smtClean="0"/>
              <a:t> n</a:t>
            </a:r>
            <a:r>
              <a:rPr lang="en-US" altLang="en-US" dirty="0" smtClean="0"/>
              <a:t>ew processes and work flows were defined:</a:t>
            </a:r>
          </a:p>
          <a:p>
            <a:pPr marL="628650" lvl="1" indent="-171450">
              <a:buFont typeface="Arial" panose="020B0604020202020204" pitchFamily="34" charset="0"/>
              <a:buChar char="•"/>
            </a:pPr>
            <a:endParaRPr lang="en-US" altLang="en-US" dirty="0" smtClean="0"/>
          </a:p>
          <a:p>
            <a:pPr marL="628650" lvl="1" indent="-171450">
              <a:buFont typeface="Arial" panose="020B0604020202020204" pitchFamily="34" charset="0"/>
              <a:buChar char="•"/>
            </a:pPr>
            <a:r>
              <a:rPr lang="en-US" altLang="en-US" dirty="0" smtClean="0"/>
              <a:t>Priority Discharge project requires different disciplines, for example case managers, MDs, nurses, pharmacists, social workers, and unit clerks, to now work dependently to discharge patients before 11 a.m.</a:t>
            </a:r>
            <a:r>
              <a:rPr lang="en-US" altLang="en-US" baseline="0" dirty="0" smtClean="0"/>
              <a:t>  If someone doesn’t do their part, the result is </a:t>
            </a:r>
            <a:r>
              <a:rPr lang="en-US" altLang="en-US" dirty="0" smtClean="0"/>
              <a:t>like a domino effect.</a:t>
            </a:r>
          </a:p>
          <a:p>
            <a:pPr marL="171450" indent="-171450">
              <a:buFont typeface="Arial" panose="020B0604020202020204" pitchFamily="34" charset="0"/>
              <a:buChar char="•"/>
            </a:pPr>
            <a:endParaRPr lang="en-US" altLang="en-US" dirty="0" smtClean="0"/>
          </a:p>
          <a:p>
            <a:r>
              <a:rPr lang="en-US" altLang="en-US" b="1" dirty="0" smtClean="0"/>
              <a:t> </a:t>
            </a:r>
            <a:endParaRPr lang="en-US" altLang="en-US" dirty="0" smtClean="0"/>
          </a:p>
          <a:p>
            <a:endParaRPr lang="en-US" altLang="en-US" dirty="0" smtClean="0"/>
          </a:p>
          <a:p>
            <a:endParaRPr lang="en-US" b="0" dirty="0"/>
          </a:p>
        </p:txBody>
      </p:sp>
      <p:sp>
        <p:nvSpPr>
          <p:cNvPr id="4" name="Slide Number Placeholder 3"/>
          <p:cNvSpPr>
            <a:spLocks noGrp="1"/>
          </p:cNvSpPr>
          <p:nvPr>
            <p:ph type="sldNum" sz="quarter" idx="10"/>
          </p:nvPr>
        </p:nvSpPr>
        <p:spPr/>
        <p:txBody>
          <a:bodyPr/>
          <a:lstStyle/>
          <a:p>
            <a:fld id="{2CF9ED79-C268-4E6F-909B-8FF41EF7F3D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763162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817563"/>
            <a:ext cx="4940300" cy="2779712"/>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SAY</a:t>
            </a:r>
            <a:r>
              <a:rPr lang="en-US" sz="1200" dirty="0" smtClean="0"/>
              <a:t>: So what’s the cost of not having a motivating team</a:t>
            </a:r>
            <a:r>
              <a:rPr lang="en-US" sz="1200" baseline="0" dirty="0" smtClean="0"/>
              <a:t> environment? The number one cost is turnover. However, t</a:t>
            </a:r>
            <a:r>
              <a:rPr lang="en-US" sz="1200" dirty="0" smtClean="0"/>
              <a:t>he good news is it’s the worst performers will typically leave when dissatisfied, right? Hardly. You have those people for life.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We all know it’s the best who are the first to go. Top performers have options; poor employees are just lucky to have a job. We need to keep</a:t>
            </a:r>
            <a:r>
              <a:rPr lang="en-US" sz="1200" baseline="0" dirty="0" smtClean="0"/>
              <a:t> our best by understanding what motivates them and aligning their work to match their passions.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r>
              <a:rPr lang="en-US" sz="1200" dirty="0" smtClean="0"/>
              <a:t>Consider the results of a study by global management consulting firm McKinsey, conducted in the midst of the recent recession. The research noted the obvious, that companies around the world simply don’t have enough in their coffers to effectively motivate their entire workforce through monetary incentives alone, and that most companies have in fact had to cut back on financial-incentive programs during the long economic downturn. </a:t>
            </a:r>
          </a:p>
          <a:p>
            <a:endParaRPr lang="en-US" sz="1200" dirty="0" smtClean="0"/>
          </a:p>
          <a:p>
            <a:r>
              <a:rPr lang="en-US" sz="1200" dirty="0" smtClean="0"/>
              <a:t>It also found that employee morale has fallen at almost half of all companies it has surveyed over the last few years, just at a time when businesses most need their people to go above and beyond. Declining morale of course not only hurts employee retention but customer satisfaction. </a:t>
            </a:r>
          </a:p>
          <a:p>
            <a:endParaRPr lang="en-US" sz="1200" dirty="0" smtClean="0"/>
          </a:p>
          <a:p>
            <a:endParaRPr lang="en-US" sz="1200" dirty="0" smtClean="0"/>
          </a:p>
        </p:txBody>
      </p:sp>
      <p:sp>
        <p:nvSpPr>
          <p:cNvPr id="4" name="Slide Number Placeholder 3"/>
          <p:cNvSpPr>
            <a:spLocks noGrp="1"/>
          </p:cNvSpPr>
          <p:nvPr>
            <p:ph type="sldNum" sz="quarter" idx="10"/>
          </p:nvPr>
        </p:nvSpPr>
        <p:spPr/>
        <p:txBody>
          <a:bodyPr/>
          <a:lstStyle/>
          <a:p>
            <a:fld id="{689BF089-3B90-EA41-88A3-5DE765CEE790}" type="slidenum">
              <a:rPr lang="en-US" smtClean="0"/>
              <a:t>18</a:t>
            </a:fld>
            <a:endParaRPr lang="en-US"/>
          </a:p>
        </p:txBody>
      </p:sp>
      <p:pic>
        <p:nvPicPr>
          <p:cNvPr id="5" name="Picture 4" descr="TCW Facilitator icons 150722-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15" y="3693073"/>
            <a:ext cx="370930" cy="370930"/>
          </a:xfrm>
          <a:prstGeom prst="rect">
            <a:avLst/>
          </a:prstGeom>
        </p:spPr>
      </p:pic>
    </p:spTree>
    <p:extLst>
      <p:ext uri="{BB962C8B-B14F-4D97-AF65-F5344CB8AC3E}">
        <p14:creationId xmlns:p14="http://schemas.microsoft.com/office/powerpoint/2010/main" val="1708292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11F76A-BD0C-AB46-A72A-D5C011C15D48}" type="datetimeFigureOut">
              <a:rPr lang="en-US" smtClean="0"/>
              <a:t>11/2/17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8ACC6-226D-4541-8F67-5094176C0795}" type="slidenum">
              <a:rPr lang="en-US" smtClean="0"/>
              <a:t>‹#›</a:t>
            </a:fld>
            <a:endParaRPr lang="en-US"/>
          </a:p>
        </p:txBody>
      </p:sp>
    </p:spTree>
    <p:extLst>
      <p:ext uri="{BB962C8B-B14F-4D97-AF65-F5344CB8AC3E}">
        <p14:creationId xmlns:p14="http://schemas.microsoft.com/office/powerpoint/2010/main" val="707622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11F76A-BD0C-AB46-A72A-D5C011C15D48}" type="datetimeFigureOut">
              <a:rPr lang="en-US" smtClean="0"/>
              <a:t>11/2/17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8ACC6-226D-4541-8F67-5094176C0795}" type="slidenum">
              <a:rPr lang="en-US" smtClean="0"/>
              <a:t>‹#›</a:t>
            </a:fld>
            <a:endParaRPr lang="en-US"/>
          </a:p>
        </p:txBody>
      </p:sp>
    </p:spTree>
    <p:extLst>
      <p:ext uri="{BB962C8B-B14F-4D97-AF65-F5344CB8AC3E}">
        <p14:creationId xmlns:p14="http://schemas.microsoft.com/office/powerpoint/2010/main" val="874747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11F76A-BD0C-AB46-A72A-D5C011C15D48}" type="datetimeFigureOut">
              <a:rPr lang="en-US" smtClean="0"/>
              <a:t>11/2/17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8ACC6-226D-4541-8F67-5094176C0795}" type="slidenum">
              <a:rPr lang="en-US" smtClean="0"/>
              <a:t>‹#›</a:t>
            </a:fld>
            <a:endParaRPr lang="en-US"/>
          </a:p>
        </p:txBody>
      </p:sp>
    </p:spTree>
    <p:extLst>
      <p:ext uri="{BB962C8B-B14F-4D97-AF65-F5344CB8AC3E}">
        <p14:creationId xmlns:p14="http://schemas.microsoft.com/office/powerpoint/2010/main" val="215714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7CF340E-DCC3-8B49-90CB-A5D1A532361F}" type="datetime1">
              <a:rPr lang="en-US" smtClean="0"/>
              <a:t>11/2/17</a:t>
            </a:fld>
            <a:endParaRPr lang="en-US"/>
          </a:p>
        </p:txBody>
      </p:sp>
      <p:sp>
        <p:nvSpPr>
          <p:cNvPr id="5" name="Footer Placeholder 4"/>
          <p:cNvSpPr>
            <a:spLocks noGrp="1"/>
          </p:cNvSpPr>
          <p:nvPr>
            <p:ph type="ftr" sz="quarter" idx="11"/>
          </p:nvPr>
        </p:nvSpPr>
        <p:spPr/>
        <p:txBody>
          <a:bodyPr/>
          <a:lstStyle/>
          <a:p>
            <a:r>
              <a:rPr lang="en-US" dirty="0" smtClean="0"/>
              <a:t>Copyright, The Culture Works, LLC, 2015</a:t>
            </a:r>
            <a:endParaRPr lang="en-US" dirty="0"/>
          </a:p>
        </p:txBody>
      </p:sp>
      <p:sp>
        <p:nvSpPr>
          <p:cNvPr id="6" name="Slide Number Placeholder 5"/>
          <p:cNvSpPr>
            <a:spLocks noGrp="1"/>
          </p:cNvSpPr>
          <p:nvPr>
            <p:ph type="sldNum" sz="quarter" idx="12"/>
          </p:nvPr>
        </p:nvSpPr>
        <p:spPr/>
        <p:txBody>
          <a:bodyPr/>
          <a:lstStyle/>
          <a:p>
            <a:fld id="{20CA7471-8284-3A48-B727-D74D74D33553}" type="slidenum">
              <a:rPr lang="en-US" smtClean="0"/>
              <a:t>‹#›</a:t>
            </a:fld>
            <a:endParaRPr lang="en-US"/>
          </a:p>
        </p:txBody>
      </p:sp>
      <p:sp>
        <p:nvSpPr>
          <p:cNvPr id="10" name="Subtitle 2"/>
          <p:cNvSpPr>
            <a:spLocks noGrp="1"/>
          </p:cNvSpPr>
          <p:nvPr>
            <p:ph type="subTitle" idx="1"/>
          </p:nvPr>
        </p:nvSpPr>
        <p:spPr>
          <a:xfrm>
            <a:off x="643890" y="1782584"/>
            <a:ext cx="10983017" cy="4573766"/>
          </a:xfrm>
        </p:spPr>
        <p:txBody>
          <a:bodyPr/>
          <a:lstStyle/>
          <a:p>
            <a:endParaRPr lang="en-US" dirty="0"/>
          </a:p>
        </p:txBody>
      </p:sp>
      <p:sp>
        <p:nvSpPr>
          <p:cNvPr id="11" name="Title 1"/>
          <p:cNvSpPr txBox="1">
            <a:spLocks/>
          </p:cNvSpPr>
          <p:nvPr userDrawn="1"/>
        </p:nvSpPr>
        <p:spPr>
          <a:xfrm>
            <a:off x="191421" y="57502"/>
            <a:ext cx="9261692"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Open Sans"/>
                <a:ea typeface="+mj-ea"/>
                <a:cs typeface="Open Sans"/>
              </a:defRPr>
            </a:lvl1pPr>
          </a:lstStyle>
          <a:p>
            <a:pPr algn="l"/>
            <a:endParaRPr lang="en-US" sz="4400" dirty="0">
              <a:solidFill>
                <a:schemeClr val="bg1"/>
              </a:solidFill>
              <a:latin typeface="Viga"/>
              <a:cs typeface="Viga"/>
            </a:endParaRPr>
          </a:p>
        </p:txBody>
      </p:sp>
    </p:spTree>
    <p:extLst>
      <p:ext uri="{BB962C8B-B14F-4D97-AF65-F5344CB8AC3E}">
        <p14:creationId xmlns:p14="http://schemas.microsoft.com/office/powerpoint/2010/main" val="350410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ctivit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E300A9C-517D-4932-BB03-4CCCF43A2068}" type="datetime1">
              <a:rPr lang="en-US" smtClean="0"/>
              <a:t>11/2/17</a:t>
            </a:fld>
            <a:endParaRPr lang="en-US"/>
          </a:p>
        </p:txBody>
      </p:sp>
      <p:sp>
        <p:nvSpPr>
          <p:cNvPr id="5" name="Footer Placeholder 4"/>
          <p:cNvSpPr>
            <a:spLocks noGrp="1"/>
          </p:cNvSpPr>
          <p:nvPr>
            <p:ph type="ftr" sz="quarter" idx="11"/>
          </p:nvPr>
        </p:nvSpPr>
        <p:spPr/>
        <p:txBody>
          <a:bodyPr/>
          <a:lstStyle/>
          <a:p>
            <a:r>
              <a:rPr lang="en-US"/>
              <a:t>Copyright, The Culture Works, LLC, 2014</a:t>
            </a:r>
          </a:p>
        </p:txBody>
      </p:sp>
      <p:sp>
        <p:nvSpPr>
          <p:cNvPr id="6" name="Slide Number Placeholder 5"/>
          <p:cNvSpPr>
            <a:spLocks noGrp="1"/>
          </p:cNvSpPr>
          <p:nvPr>
            <p:ph type="sldNum" sz="quarter" idx="12"/>
          </p:nvPr>
        </p:nvSpPr>
        <p:spPr/>
        <p:txBody>
          <a:bodyPr/>
          <a:lstStyle/>
          <a:p>
            <a:fld id="{1CC640DD-236E-DD43-BCA0-D443C4B281D1}" type="slidenum">
              <a:rPr lang="en-US" smtClean="0"/>
              <a:t>‹#›</a:t>
            </a:fld>
            <a:endParaRPr lang="en-US"/>
          </a:p>
        </p:txBody>
      </p:sp>
      <p:sp>
        <p:nvSpPr>
          <p:cNvPr id="8" name="Subtitle 2"/>
          <p:cNvSpPr>
            <a:spLocks noGrp="1"/>
          </p:cNvSpPr>
          <p:nvPr>
            <p:ph type="subTitle" idx="1"/>
          </p:nvPr>
        </p:nvSpPr>
        <p:spPr>
          <a:xfrm>
            <a:off x="643890" y="1782584"/>
            <a:ext cx="10983017" cy="4573766"/>
          </a:xfrm>
        </p:spPr>
        <p:txBody>
          <a:bodyPr/>
          <a:lstStyle/>
          <a:p>
            <a:endParaRPr lang="en-US" dirty="0"/>
          </a:p>
        </p:txBody>
      </p:sp>
      <p:sp>
        <p:nvSpPr>
          <p:cNvPr id="9" name="Title 1"/>
          <p:cNvSpPr txBox="1">
            <a:spLocks/>
          </p:cNvSpPr>
          <p:nvPr userDrawn="1"/>
        </p:nvSpPr>
        <p:spPr>
          <a:xfrm>
            <a:off x="191421" y="57502"/>
            <a:ext cx="9261692"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Open Sans"/>
                <a:ea typeface="+mj-ea"/>
                <a:cs typeface="Open Sans"/>
              </a:defRPr>
            </a:lvl1pPr>
          </a:lstStyle>
          <a:p>
            <a:pPr algn="l"/>
            <a:r>
              <a:rPr lang="en-US" sz="4400" dirty="0">
                <a:solidFill>
                  <a:schemeClr val="bg1"/>
                </a:solidFill>
                <a:latin typeface="Viga"/>
                <a:cs typeface="Viga"/>
              </a:rPr>
              <a:t/>
            </a:r>
            <a:br>
              <a:rPr lang="en-US" sz="4400" dirty="0">
                <a:solidFill>
                  <a:schemeClr val="bg1"/>
                </a:solidFill>
                <a:latin typeface="Viga"/>
                <a:cs typeface="Viga"/>
              </a:rPr>
            </a:br>
            <a:endParaRPr lang="en-US" sz="4400" dirty="0">
              <a:solidFill>
                <a:schemeClr val="bg1"/>
              </a:solidFill>
              <a:latin typeface="Viga"/>
              <a:cs typeface="Viga"/>
            </a:endParaRPr>
          </a:p>
        </p:txBody>
      </p:sp>
      <p:pic>
        <p:nvPicPr>
          <p:cNvPr id="10" name="Picture 9" descr="header orange 3.ai"/>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79" y="-6"/>
            <a:ext cx="12192000" cy="1567537"/>
          </a:xfrm>
          <a:prstGeom prst="rect">
            <a:avLst/>
          </a:prstGeom>
        </p:spPr>
      </p:pic>
    </p:spTree>
    <p:extLst>
      <p:ext uri="{BB962C8B-B14F-4D97-AF65-F5344CB8AC3E}">
        <p14:creationId xmlns:p14="http://schemas.microsoft.com/office/powerpoint/2010/main" val="531887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6_Text Only Slide">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11250507" y="6319838"/>
            <a:ext cx="467360" cy="294323"/>
          </a:xfrm>
          <a:prstGeom prst="rect">
            <a:avLst/>
          </a:prstGeom>
        </p:spPr>
        <p:txBody>
          <a:bodyPr vert="horz"/>
          <a:lstStyle>
            <a:lvl1pPr marL="0" indent="0">
              <a:buNone/>
              <a:defRPr sz="600" baseline="0">
                <a:latin typeface="Proxima Nova Regular"/>
                <a:cs typeface="Proxima Nova Regular"/>
              </a:defRPr>
            </a:lvl1pPr>
            <a:lvl2pPr marL="342900" indent="0">
              <a:buNone/>
              <a:defRPr/>
            </a:lvl2pPr>
            <a:lvl3pPr marL="685800" indent="0">
              <a:buNone/>
              <a:defRPr/>
            </a:lvl3pPr>
            <a:lvl4pPr marL="1028700" indent="0">
              <a:buNone/>
              <a:defRPr/>
            </a:lvl4pPr>
            <a:lvl5pPr marL="1371600" indent="0">
              <a:buNone/>
              <a:defRPr/>
            </a:lvl5pPr>
          </a:lstStyle>
          <a:p>
            <a:pPr lvl="0"/>
            <a:r>
              <a:rPr lang="en-US" smtClean="0"/>
              <a:t>Click to edit Master text styles</a:t>
            </a:r>
          </a:p>
        </p:txBody>
      </p:sp>
      <p:sp>
        <p:nvSpPr>
          <p:cNvPr id="7" name="Text Placeholder 6"/>
          <p:cNvSpPr>
            <a:spLocks noGrp="1"/>
          </p:cNvSpPr>
          <p:nvPr>
            <p:ph type="body" sz="quarter" idx="12"/>
          </p:nvPr>
        </p:nvSpPr>
        <p:spPr>
          <a:xfrm>
            <a:off x="839054" y="1507493"/>
            <a:ext cx="10391140" cy="4186239"/>
          </a:xfrm>
          <a:prstGeom prst="rect">
            <a:avLst/>
          </a:prstGeom>
        </p:spPr>
        <p:txBody>
          <a:bodyPr vert="horz"/>
          <a:lstStyle>
            <a:lvl1pPr marL="0" indent="0">
              <a:lnSpc>
                <a:spcPts val="1440"/>
              </a:lnSpc>
              <a:buNone/>
              <a:defRPr sz="1200" baseline="0">
                <a:latin typeface="Proxima Nova Regular"/>
                <a:cs typeface="Proxima Nova Regular"/>
              </a:defRPr>
            </a:lvl1pPr>
          </a:lstStyle>
          <a:p>
            <a:pPr lvl="0"/>
            <a:r>
              <a:rPr lang="en-US" smtClean="0"/>
              <a:t>Click to edit Master text styles</a:t>
            </a:r>
          </a:p>
        </p:txBody>
      </p:sp>
      <p:sp>
        <p:nvSpPr>
          <p:cNvPr id="8" name="Text Placeholder 3"/>
          <p:cNvSpPr>
            <a:spLocks noGrp="1"/>
          </p:cNvSpPr>
          <p:nvPr>
            <p:ph type="body" sz="quarter" idx="10"/>
          </p:nvPr>
        </p:nvSpPr>
        <p:spPr>
          <a:xfrm>
            <a:off x="9076267" y="6319838"/>
            <a:ext cx="1666240" cy="294323"/>
          </a:xfrm>
          <a:prstGeom prst="rect">
            <a:avLst/>
          </a:prstGeom>
        </p:spPr>
        <p:txBody>
          <a:bodyPr vert="horz"/>
          <a:lstStyle>
            <a:lvl1pPr marL="0" indent="0">
              <a:buNone/>
              <a:defRPr sz="600" baseline="0">
                <a:solidFill>
                  <a:srgbClr val="7F7F7F"/>
                </a:solidFill>
                <a:latin typeface="Proxima Nova Regular"/>
                <a:cs typeface="Proxima Nova Regular"/>
              </a:defRPr>
            </a:lvl1pPr>
            <a:lvl2pPr marL="342900" indent="0">
              <a:buNone/>
              <a:defRPr/>
            </a:lvl2pPr>
            <a:lvl3pPr marL="685800" indent="0">
              <a:buNone/>
              <a:defRPr/>
            </a:lvl3pPr>
            <a:lvl4pPr marL="1028700" indent="0">
              <a:buNone/>
              <a:defRPr/>
            </a:lvl4pPr>
            <a:lvl5pPr marL="1371600" indent="0">
              <a:buNone/>
              <a:defRPr/>
            </a:lvl5pPr>
          </a:lstStyle>
          <a:p>
            <a:pPr lvl="0"/>
            <a:r>
              <a:rPr lang="en-US" smtClean="0"/>
              <a:t>Click to edit Master text styles</a:t>
            </a:r>
          </a:p>
        </p:txBody>
      </p:sp>
      <p:sp>
        <p:nvSpPr>
          <p:cNvPr id="10" name="Text Placeholder 9"/>
          <p:cNvSpPr>
            <a:spLocks noGrp="1"/>
          </p:cNvSpPr>
          <p:nvPr>
            <p:ph type="body" sz="quarter" idx="13"/>
          </p:nvPr>
        </p:nvSpPr>
        <p:spPr>
          <a:xfrm>
            <a:off x="839054" y="528643"/>
            <a:ext cx="10391140" cy="401385"/>
          </a:xfrm>
          <a:prstGeom prst="rect">
            <a:avLst/>
          </a:prstGeom>
        </p:spPr>
        <p:txBody>
          <a:bodyPr vert="horz"/>
          <a:lstStyle>
            <a:lvl1pPr marL="0" indent="0">
              <a:buNone/>
              <a:defRPr sz="1875" baseline="0">
                <a:latin typeface="Proxima Nova Regular"/>
                <a:cs typeface="Proxima Nova Regular"/>
              </a:defRPr>
            </a:lvl1pPr>
          </a:lstStyle>
          <a:p>
            <a:pPr lvl="0"/>
            <a:r>
              <a:rPr lang="en-US" smtClean="0"/>
              <a:t>Click to edit Master text styles</a:t>
            </a:r>
          </a:p>
        </p:txBody>
      </p:sp>
      <p:sp>
        <p:nvSpPr>
          <p:cNvPr id="12" name="Text Placeholder 11"/>
          <p:cNvSpPr>
            <a:spLocks noGrp="1"/>
          </p:cNvSpPr>
          <p:nvPr>
            <p:ph type="body" sz="quarter" idx="14"/>
          </p:nvPr>
        </p:nvSpPr>
        <p:spPr>
          <a:xfrm>
            <a:off x="838209" y="930027"/>
            <a:ext cx="10391985" cy="485823"/>
          </a:xfrm>
          <a:prstGeom prst="rect">
            <a:avLst/>
          </a:prstGeom>
        </p:spPr>
        <p:txBody>
          <a:bodyPr vert="horz"/>
          <a:lstStyle>
            <a:lvl1pPr marL="0" indent="0">
              <a:buNone/>
              <a:defRPr sz="1200">
                <a:latin typeface="Proxima Nova Light"/>
                <a:cs typeface="Proxima Nova Light"/>
              </a:defRPr>
            </a:lvl1pPr>
          </a:lstStyle>
          <a:p>
            <a:pPr lvl="0"/>
            <a:r>
              <a:rPr lang="en-US" smtClean="0"/>
              <a:t>Click to edit Master text styles</a:t>
            </a:r>
          </a:p>
        </p:txBody>
      </p:sp>
    </p:spTree>
    <p:extLst>
      <p:ext uri="{BB962C8B-B14F-4D97-AF65-F5344CB8AC3E}">
        <p14:creationId xmlns:p14="http://schemas.microsoft.com/office/powerpoint/2010/main" val="1441784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11F76A-BD0C-AB46-A72A-D5C011C15D48}" type="datetimeFigureOut">
              <a:rPr lang="en-US" smtClean="0"/>
              <a:t>11/2/17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8ACC6-226D-4541-8F67-5094176C0795}" type="slidenum">
              <a:rPr lang="en-US" smtClean="0"/>
              <a:t>‹#›</a:t>
            </a:fld>
            <a:endParaRPr lang="en-US"/>
          </a:p>
        </p:txBody>
      </p:sp>
    </p:spTree>
    <p:extLst>
      <p:ext uri="{BB962C8B-B14F-4D97-AF65-F5344CB8AC3E}">
        <p14:creationId xmlns:p14="http://schemas.microsoft.com/office/powerpoint/2010/main" val="251979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11F76A-BD0C-AB46-A72A-D5C011C15D48}" type="datetimeFigureOut">
              <a:rPr lang="en-US" smtClean="0"/>
              <a:t>11/2/17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8ACC6-226D-4541-8F67-5094176C0795}" type="slidenum">
              <a:rPr lang="en-US" smtClean="0"/>
              <a:t>‹#›</a:t>
            </a:fld>
            <a:endParaRPr lang="en-US"/>
          </a:p>
        </p:txBody>
      </p:sp>
    </p:spTree>
    <p:extLst>
      <p:ext uri="{BB962C8B-B14F-4D97-AF65-F5344CB8AC3E}">
        <p14:creationId xmlns:p14="http://schemas.microsoft.com/office/powerpoint/2010/main" val="178696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11F76A-BD0C-AB46-A72A-D5C011C15D48}" type="datetimeFigureOut">
              <a:rPr lang="en-US" smtClean="0"/>
              <a:t>11/2/17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38ACC6-226D-4541-8F67-5094176C0795}" type="slidenum">
              <a:rPr lang="en-US" smtClean="0"/>
              <a:t>‹#›</a:t>
            </a:fld>
            <a:endParaRPr lang="en-US"/>
          </a:p>
        </p:txBody>
      </p:sp>
    </p:spTree>
    <p:extLst>
      <p:ext uri="{BB962C8B-B14F-4D97-AF65-F5344CB8AC3E}">
        <p14:creationId xmlns:p14="http://schemas.microsoft.com/office/powerpoint/2010/main" val="1164273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11F76A-BD0C-AB46-A72A-D5C011C15D48}" type="datetimeFigureOut">
              <a:rPr lang="en-US" smtClean="0"/>
              <a:t>11/2/17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38ACC6-226D-4541-8F67-5094176C0795}" type="slidenum">
              <a:rPr lang="en-US" smtClean="0"/>
              <a:t>‹#›</a:t>
            </a:fld>
            <a:endParaRPr lang="en-US"/>
          </a:p>
        </p:txBody>
      </p:sp>
    </p:spTree>
    <p:extLst>
      <p:ext uri="{BB962C8B-B14F-4D97-AF65-F5344CB8AC3E}">
        <p14:creationId xmlns:p14="http://schemas.microsoft.com/office/powerpoint/2010/main" val="6590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11F76A-BD0C-AB46-A72A-D5C011C15D48}" type="datetimeFigureOut">
              <a:rPr lang="en-US" smtClean="0"/>
              <a:t>11/2/17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38ACC6-226D-4541-8F67-5094176C0795}" type="slidenum">
              <a:rPr lang="en-US" smtClean="0"/>
              <a:t>‹#›</a:t>
            </a:fld>
            <a:endParaRPr lang="en-US"/>
          </a:p>
        </p:txBody>
      </p:sp>
    </p:spTree>
    <p:extLst>
      <p:ext uri="{BB962C8B-B14F-4D97-AF65-F5344CB8AC3E}">
        <p14:creationId xmlns:p14="http://schemas.microsoft.com/office/powerpoint/2010/main" val="1757997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11F76A-BD0C-AB46-A72A-D5C011C15D48}" type="datetimeFigureOut">
              <a:rPr lang="en-US" smtClean="0"/>
              <a:t>11/2/17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38ACC6-226D-4541-8F67-5094176C0795}" type="slidenum">
              <a:rPr lang="en-US" smtClean="0"/>
              <a:t>‹#›</a:t>
            </a:fld>
            <a:endParaRPr lang="en-US"/>
          </a:p>
        </p:txBody>
      </p:sp>
    </p:spTree>
    <p:extLst>
      <p:ext uri="{BB962C8B-B14F-4D97-AF65-F5344CB8AC3E}">
        <p14:creationId xmlns:p14="http://schemas.microsoft.com/office/powerpoint/2010/main" val="1576605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11F76A-BD0C-AB46-A72A-D5C011C15D48}" type="datetimeFigureOut">
              <a:rPr lang="en-US" smtClean="0"/>
              <a:t>11/2/17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38ACC6-226D-4541-8F67-5094176C0795}" type="slidenum">
              <a:rPr lang="en-US" smtClean="0"/>
              <a:t>‹#›</a:t>
            </a:fld>
            <a:endParaRPr lang="en-US"/>
          </a:p>
        </p:txBody>
      </p:sp>
    </p:spTree>
    <p:extLst>
      <p:ext uri="{BB962C8B-B14F-4D97-AF65-F5344CB8AC3E}">
        <p14:creationId xmlns:p14="http://schemas.microsoft.com/office/powerpoint/2010/main" val="209733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11F76A-BD0C-AB46-A72A-D5C011C15D48}" type="datetimeFigureOut">
              <a:rPr lang="en-US" smtClean="0"/>
              <a:t>11/2/17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38ACC6-226D-4541-8F67-5094176C0795}" type="slidenum">
              <a:rPr lang="en-US" smtClean="0"/>
              <a:t>‹#›</a:t>
            </a:fld>
            <a:endParaRPr lang="en-US"/>
          </a:p>
        </p:txBody>
      </p:sp>
    </p:spTree>
    <p:extLst>
      <p:ext uri="{BB962C8B-B14F-4D97-AF65-F5344CB8AC3E}">
        <p14:creationId xmlns:p14="http://schemas.microsoft.com/office/powerpoint/2010/main" val="9672949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11F76A-BD0C-AB46-A72A-D5C011C15D48}" type="datetimeFigureOut">
              <a:rPr lang="en-US" smtClean="0"/>
              <a:t>11/2/17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38ACC6-226D-4541-8F67-5094176C0795}" type="slidenum">
              <a:rPr lang="en-US" smtClean="0"/>
              <a:t>‹#›</a:t>
            </a:fld>
            <a:endParaRPr lang="en-US"/>
          </a:p>
        </p:txBody>
      </p:sp>
    </p:spTree>
    <p:extLst>
      <p:ext uri="{BB962C8B-B14F-4D97-AF65-F5344CB8AC3E}">
        <p14:creationId xmlns:p14="http://schemas.microsoft.com/office/powerpoint/2010/main" val="512029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3.jpeg"/><Relationship Id="rId5" Type="http://schemas.openxmlformats.org/officeDocument/2006/relationships/oleObject" Target="../embeddings/oleObject1.bin"/><Relationship Id="rId6" Type="http://schemas.openxmlformats.org/officeDocument/2006/relationships/image" Target="../media/image2.png"/><Relationship Id="rId7" Type="http://schemas.openxmlformats.org/officeDocument/2006/relationships/image" Target="../media/image4.png"/><Relationship Id="rId8"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4" Type="http://schemas.microsoft.com/office/2007/relationships/hdphoto" Target="../media/hdphoto1.wdp"/><Relationship Id="rId5" Type="http://schemas.openxmlformats.org/officeDocument/2006/relationships/image" Target="../media/image20.jp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tif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 Id="rId3" Type="http://schemas.openxmlformats.org/officeDocument/2006/relationships/image" Target="../media/image25.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 Id="rId3" Type="http://schemas.openxmlformats.org/officeDocument/2006/relationships/image" Target="../media/image25.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 Id="rId3" Type="http://schemas.openxmlformats.org/officeDocument/2006/relationships/image" Target="../media/image25.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 Id="rId3" Type="http://schemas.openxmlformats.org/officeDocument/2006/relationships/image" Target="../media/image25.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3.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4.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5.tiff"/></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37.png"/><Relationship Id="rId6" Type="http://schemas.openxmlformats.org/officeDocument/2006/relationships/image" Target="../media/image42.pn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tiff"/></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2.png"/><Relationship Id="rId5" Type="http://schemas.openxmlformats.org/officeDocument/2006/relationships/image" Target="../media/image39.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5.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48.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2.png"/><Relationship Id="rId5" Type="http://schemas.openxmlformats.org/officeDocument/2006/relationships/image" Target="../media/image39.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9.tiff"/><Relationship Id="rId3" Type="http://schemas.openxmlformats.org/officeDocument/2006/relationships/image" Target="../media/image50.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1.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38.png"/><Relationship Id="rId5" Type="http://schemas.openxmlformats.org/officeDocument/2006/relationships/image" Target="../media/image4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emf"/><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55.emf"/></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6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4.jpeg"/></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5509651"/>
            <a:ext cx="3823515" cy="12832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solidFill>
                  <a:schemeClr val="bg1"/>
                </a:solidFill>
              </a:ln>
              <a:solidFill>
                <a:schemeClr val="bg2"/>
              </a:solidFill>
            </a:endParaRPr>
          </a:p>
        </p:txBody>
      </p:sp>
      <p:pic>
        <p:nvPicPr>
          <p:cNvPr id="6" name="Picture 5" descr="All-In.jpeg"/>
          <p:cNvPicPr>
            <a:picLocks noChangeAspect="1"/>
          </p:cNvPicPr>
          <p:nvPr/>
        </p:nvPicPr>
        <p:blipFill rotWithShape="1">
          <a:blip r:embed="rId4">
            <a:extLst>
              <a:ext uri="{28A0092B-C50C-407E-A947-70E740481C1C}">
                <a14:useLocalDpi xmlns:a14="http://schemas.microsoft.com/office/drawing/2010/main" val="0"/>
              </a:ext>
            </a:extLst>
          </a:blip>
          <a:srcRect r="8467"/>
          <a:stretch/>
        </p:blipFill>
        <p:spPr>
          <a:xfrm>
            <a:off x="-17586" y="0"/>
            <a:ext cx="2688637" cy="4494264"/>
          </a:xfrm>
          <a:prstGeom prst="rect">
            <a:avLst/>
          </a:prstGeom>
        </p:spPr>
      </p:pic>
      <p:sp>
        <p:nvSpPr>
          <p:cNvPr id="3" name="Subtitle 2"/>
          <p:cNvSpPr>
            <a:spLocks noGrp="1"/>
          </p:cNvSpPr>
          <p:nvPr>
            <p:ph type="subTitle" idx="1"/>
          </p:nvPr>
        </p:nvSpPr>
        <p:spPr>
          <a:xfrm>
            <a:off x="2269687" y="456602"/>
            <a:ext cx="7907867" cy="1752600"/>
          </a:xfrm>
        </p:spPr>
        <p:txBody>
          <a:bodyPr>
            <a:noAutofit/>
          </a:bodyPr>
          <a:lstStyle/>
          <a:p>
            <a:pPr>
              <a:lnSpc>
                <a:spcPct val="80000"/>
              </a:lnSpc>
            </a:pPr>
            <a:r>
              <a:rPr lang="en-US" sz="5867" b="1" dirty="0" smtClean="0">
                <a:solidFill>
                  <a:srgbClr val="002060"/>
                </a:solidFill>
                <a:latin typeface="Calibri" pitchFamily="34" charset="0"/>
                <a:cs typeface="Calibri" pitchFamily="34" charset="0"/>
              </a:rPr>
              <a:t>Let’s define our</a:t>
            </a:r>
            <a:endParaRPr lang="en-US" sz="7200" b="1" dirty="0">
              <a:solidFill>
                <a:srgbClr val="002060"/>
              </a:solidFill>
              <a:latin typeface="Calibri" pitchFamily="34" charset="0"/>
              <a:cs typeface="Calibri" pitchFamily="34" charset="0"/>
            </a:endParaRPr>
          </a:p>
          <a:p>
            <a:pPr>
              <a:lnSpc>
                <a:spcPct val="80000"/>
              </a:lnSpc>
            </a:pPr>
            <a:r>
              <a:rPr lang="en-US" sz="7200" b="1" dirty="0">
                <a:solidFill>
                  <a:srgbClr val="002060"/>
                </a:solidFill>
                <a:effectLst>
                  <a:outerShdw blurRad="38100" dist="38100" dir="2700000" algn="tl">
                    <a:srgbClr val="000000">
                      <a:alpha val="43137"/>
                    </a:srgbClr>
                  </a:outerShdw>
                </a:effectLst>
                <a:latin typeface="Calibri" pitchFamily="34" charset="0"/>
                <a:cs typeface="Calibri" pitchFamily="34" charset="0"/>
              </a:rPr>
              <a:t>Culture </a:t>
            </a:r>
            <a:r>
              <a:rPr lang="en-US" sz="5867" b="1" dirty="0" smtClean="0">
                <a:solidFill>
                  <a:srgbClr val="002060"/>
                </a:solidFill>
                <a:latin typeface="Calibri" pitchFamily="34" charset="0"/>
                <a:cs typeface="Calibri" pitchFamily="34" charset="0"/>
              </a:rPr>
              <a:t>&amp; drill down on </a:t>
            </a:r>
            <a:r>
              <a:rPr lang="en-US" sz="72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Engagement</a:t>
            </a:r>
            <a:endParaRPr lang="en-US" sz="7200" b="1"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a:p>
            <a:pPr>
              <a:lnSpc>
                <a:spcPct val="80000"/>
              </a:lnSpc>
            </a:pPr>
            <a:r>
              <a:rPr lang="en-US" sz="4800" b="1" dirty="0">
                <a:solidFill>
                  <a:srgbClr val="002060"/>
                </a:solidFill>
                <a:latin typeface="Calibri" pitchFamily="34" charset="0"/>
                <a:cs typeface="Calibri" pitchFamily="34" charset="0"/>
              </a:rPr>
              <a:t>---------------------</a:t>
            </a:r>
          </a:p>
        </p:txBody>
      </p:sp>
      <p:graphicFrame>
        <p:nvGraphicFramePr>
          <p:cNvPr id="11" name="Object 5"/>
          <p:cNvGraphicFramePr>
            <a:graphicFrameLocks noChangeAspect="1"/>
          </p:cNvGraphicFramePr>
          <p:nvPr>
            <p:extLst/>
          </p:nvPr>
        </p:nvGraphicFramePr>
        <p:xfrm>
          <a:off x="9848761" y="2980947"/>
          <a:ext cx="1996791" cy="2750255"/>
        </p:xfrm>
        <a:graphic>
          <a:graphicData uri="http://schemas.openxmlformats.org/presentationml/2006/ole">
            <mc:AlternateContent xmlns:mc="http://schemas.openxmlformats.org/markup-compatibility/2006">
              <mc:Choice xmlns:v="urn:schemas-microsoft-com:vml" Requires="v">
                <p:oleObj spid="_x0000_s1282" name="Photo Editor Photo" r:id="rId5" imgW="4819048" imgH="7257143" progId="">
                  <p:embed/>
                </p:oleObj>
              </mc:Choice>
              <mc:Fallback>
                <p:oleObj name="Photo Editor Photo" r:id="rId5" imgW="4819048" imgH="72571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8761" y="2980947"/>
                        <a:ext cx="1996791" cy="2750255"/>
                      </a:xfrm>
                      <a:prstGeom prst="rect">
                        <a:avLst/>
                      </a:prstGeom>
                      <a:noFill/>
                      <a:ln>
                        <a:noFill/>
                      </a:ln>
                      <a:effectLst/>
                      <a:extLst/>
                    </p:spPr>
                  </p:pic>
                </p:oleObj>
              </mc:Fallback>
            </mc:AlternateContent>
          </a:graphicData>
        </a:graphic>
      </p:graphicFrame>
      <p:sp>
        <p:nvSpPr>
          <p:cNvPr id="12" name="TextBox 11"/>
          <p:cNvSpPr txBox="1"/>
          <p:nvPr/>
        </p:nvSpPr>
        <p:spPr>
          <a:xfrm>
            <a:off x="3424297" y="4357905"/>
            <a:ext cx="5443029" cy="913007"/>
          </a:xfrm>
          <a:prstGeom prst="rect">
            <a:avLst/>
          </a:prstGeom>
          <a:noFill/>
        </p:spPr>
        <p:txBody>
          <a:bodyPr wrap="none" rtlCol="0">
            <a:spAutoFit/>
          </a:bodyPr>
          <a:lstStyle/>
          <a:p>
            <a:r>
              <a:rPr lang="en-US" sz="3733" b="1" dirty="0">
                <a:solidFill>
                  <a:srgbClr val="FF8803"/>
                </a:solidFill>
              </a:rPr>
              <a:t> with </a:t>
            </a:r>
            <a:r>
              <a:rPr lang="en-US" sz="5333" b="1" dirty="0">
                <a:solidFill>
                  <a:srgbClr val="FF8803"/>
                </a:solidFill>
              </a:rPr>
              <a:t>Adrian Gostick</a:t>
            </a:r>
          </a:p>
        </p:txBody>
      </p:sp>
      <p:pic>
        <p:nvPicPr>
          <p:cNvPr id="14" name="Picture 13" descr="WMM spine out.ps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70173" y="310449"/>
            <a:ext cx="2175369" cy="265568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206" y="5509651"/>
            <a:ext cx="1592465" cy="995878"/>
          </a:xfrm>
          <a:prstGeom prst="rect">
            <a:avLst/>
          </a:prstGeom>
        </p:spPr>
      </p:pic>
    </p:spTree>
    <p:extLst>
      <p:ext uri="{BB962C8B-B14F-4D97-AF65-F5344CB8AC3E}">
        <p14:creationId xmlns:p14="http://schemas.microsoft.com/office/powerpoint/2010/main" val="1978525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 y="5574768"/>
            <a:ext cx="3823515" cy="12832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solidFill>
                  <a:schemeClr val="bg1"/>
                </a:solidFill>
              </a:ln>
              <a:solidFill>
                <a:schemeClr val="bg2"/>
              </a:solidFill>
            </a:endParaRPr>
          </a:p>
        </p:txBody>
      </p:sp>
      <p:sp>
        <p:nvSpPr>
          <p:cNvPr id="7" name="Rectangle 6"/>
          <p:cNvSpPr/>
          <p:nvPr/>
        </p:nvSpPr>
        <p:spPr>
          <a:xfrm>
            <a:off x="10253696" y="5562923"/>
            <a:ext cx="1935325" cy="12832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solidFill>
                  <a:schemeClr val="bg1"/>
                </a:solidFill>
              </a:ln>
              <a:solidFill>
                <a:schemeClr val="bg2"/>
              </a:solidFill>
            </a:endParaRPr>
          </a:p>
        </p:txBody>
      </p:sp>
      <p:sp>
        <p:nvSpPr>
          <p:cNvPr id="5" name="Title 1"/>
          <p:cNvSpPr>
            <a:spLocks noGrp="1"/>
          </p:cNvSpPr>
          <p:nvPr>
            <p:ph type="title"/>
          </p:nvPr>
        </p:nvSpPr>
        <p:spPr>
          <a:xfrm>
            <a:off x="609600" y="-212488"/>
            <a:ext cx="10972800" cy="1143000"/>
          </a:xfrm>
        </p:spPr>
        <p:txBody>
          <a:bodyPr>
            <a:noAutofit/>
          </a:bodyPr>
          <a:lstStyle/>
          <a:p>
            <a:pPr algn="ctr"/>
            <a:r>
              <a:rPr lang="en-US" sz="7200" b="1" dirty="0">
                <a:solidFill>
                  <a:srgbClr val="204E88"/>
                </a:solidFill>
                <a:latin typeface="Calibri" pitchFamily="34" charset="0"/>
                <a:cs typeface="Calibri" pitchFamily="34" charset="0"/>
              </a:rPr>
              <a:t>The All In Road Map</a:t>
            </a:r>
          </a:p>
        </p:txBody>
      </p:sp>
      <p:pic>
        <p:nvPicPr>
          <p:cNvPr id="3" name="Picture 2" descr="CultureWorks_Model_0E#20FF9F.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089" y="302876"/>
            <a:ext cx="9776177" cy="6707525"/>
          </a:xfrm>
          <a:prstGeom prst="rect">
            <a:avLst/>
          </a:prstGeom>
        </p:spPr>
      </p:pic>
    </p:spTree>
    <p:extLst>
      <p:ext uri="{BB962C8B-B14F-4D97-AF65-F5344CB8AC3E}">
        <p14:creationId xmlns:p14="http://schemas.microsoft.com/office/powerpoint/2010/main" val="7142985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0"/>
            <a:ext cx="10972800" cy="1143000"/>
          </a:xfrm>
        </p:spPr>
        <p:txBody>
          <a:bodyPr>
            <a:normAutofit/>
          </a:bodyPr>
          <a:lstStyle/>
          <a:p>
            <a:pPr>
              <a:defRPr/>
            </a:pPr>
            <a:r>
              <a:rPr lang="en-US" sz="4800" b="1" dirty="0"/>
              <a:t>Concern #3: Communication and feedback</a:t>
            </a:r>
          </a:p>
        </p:txBody>
      </p:sp>
      <p:sp>
        <p:nvSpPr>
          <p:cNvPr id="6" name="TextBox 3"/>
          <p:cNvSpPr txBox="1">
            <a:spLocks noChangeArrowheads="1"/>
          </p:cNvSpPr>
          <p:nvPr/>
        </p:nvSpPr>
        <p:spPr bwMode="auto">
          <a:xfrm>
            <a:off x="643467" y="1033341"/>
            <a:ext cx="1082780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a:solidFill>
                  <a:srgbClr val="C00000"/>
                </a:solidFill>
                <a:latin typeface="+mj-lt"/>
              </a:rPr>
              <a:t>Employees</a:t>
            </a:r>
            <a:r>
              <a:rPr lang="en-US" altLang="en-US" dirty="0">
                <a:latin typeface="+mj-lt"/>
              </a:rPr>
              <a:t> think managers could improve their communication skills and work on delivering effective feedback.</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1" y="3174680"/>
            <a:ext cx="2566988" cy="1415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Table 7"/>
          <p:cNvGraphicFramePr>
            <a:graphicFrameLocks noGrp="1"/>
          </p:cNvGraphicFramePr>
          <p:nvPr>
            <p:extLst/>
          </p:nvPr>
        </p:nvGraphicFramePr>
        <p:xfrm>
          <a:off x="3200400" y="2342413"/>
          <a:ext cx="8619067" cy="3973722"/>
        </p:xfrm>
        <a:graphic>
          <a:graphicData uri="http://schemas.openxmlformats.org/drawingml/2006/table">
            <a:tbl>
              <a:tblPr firstRow="1" bandRow="1">
                <a:tableStyleId>{5C22544A-7EE6-4342-B048-85BDC9FD1C3A}</a:tableStyleId>
              </a:tblPr>
              <a:tblGrid>
                <a:gridCol w="4397484">
                  <a:extLst>
                    <a:ext uri="{9D8B030D-6E8A-4147-A177-3AD203B41FA5}">
                      <a16:colId xmlns:a16="http://schemas.microsoft.com/office/drawing/2014/main" xmlns="" val="20000"/>
                    </a:ext>
                  </a:extLst>
                </a:gridCol>
                <a:gridCol w="4221583">
                  <a:extLst>
                    <a:ext uri="{9D8B030D-6E8A-4147-A177-3AD203B41FA5}">
                      <a16:colId xmlns:a16="http://schemas.microsoft.com/office/drawing/2014/main" xmlns="" val="20001"/>
                    </a:ext>
                  </a:extLst>
                </a:gridCol>
              </a:tblGrid>
              <a:tr h="2869911">
                <a:tc>
                  <a:txBody>
                    <a:bodyPr/>
                    <a:lstStyle/>
                    <a:p>
                      <a:r>
                        <a:rPr lang="en-US" sz="4300" dirty="0" smtClean="0"/>
                        <a:t>The person I report to is a good</a:t>
                      </a:r>
                      <a:r>
                        <a:rPr lang="en-US" sz="4300" baseline="0" dirty="0" smtClean="0"/>
                        <a:t> communicator</a:t>
                      </a:r>
                      <a:endParaRPr lang="en-US" sz="4300" dirty="0"/>
                    </a:p>
                  </a:txBody>
                  <a:tcPr marT="45728" marB="45728">
                    <a:solidFill>
                      <a:srgbClr val="002060"/>
                    </a:solidFill>
                  </a:tcPr>
                </a:tc>
                <a:tc>
                  <a:txBody>
                    <a:bodyPr/>
                    <a:lstStyle/>
                    <a:p>
                      <a:r>
                        <a:rPr lang="en-US" sz="4300" dirty="0" smtClean="0"/>
                        <a:t>The person I report to gives</a:t>
                      </a:r>
                      <a:r>
                        <a:rPr lang="en-US" sz="4300" baseline="0" dirty="0" smtClean="0"/>
                        <a:t> me useful feedback</a:t>
                      </a:r>
                      <a:endParaRPr lang="en-US" sz="4300" dirty="0"/>
                    </a:p>
                  </a:txBody>
                  <a:tcPr marT="45728" marB="45728">
                    <a:solidFill>
                      <a:srgbClr val="002060"/>
                    </a:solidFill>
                  </a:tcPr>
                </a:tc>
                <a:extLst>
                  <a:ext uri="{0D108BD9-81ED-4DB2-BD59-A6C34878D82A}">
                    <a16:rowId xmlns:a16="http://schemas.microsoft.com/office/drawing/2014/main" xmlns="" val="10000"/>
                  </a:ext>
                </a:extLst>
              </a:tr>
              <a:tr h="1103811">
                <a:tc>
                  <a:txBody>
                    <a:bodyPr/>
                    <a:lstStyle/>
                    <a:p>
                      <a:pPr algn="ctr"/>
                      <a:r>
                        <a:rPr lang="en-US" sz="5300" b="1" dirty="0" smtClean="0">
                          <a:solidFill>
                            <a:schemeClr val="bg1"/>
                          </a:solidFill>
                        </a:rPr>
                        <a:t>3.84</a:t>
                      </a:r>
                      <a:endParaRPr lang="en-US" sz="5300" b="1" dirty="0">
                        <a:solidFill>
                          <a:schemeClr val="bg1"/>
                        </a:solidFill>
                      </a:endParaRPr>
                    </a:p>
                  </a:txBody>
                  <a:tcPr marT="45728" marB="45728">
                    <a:solidFill>
                      <a:srgbClr val="002060"/>
                    </a:solidFill>
                  </a:tcPr>
                </a:tc>
                <a:tc>
                  <a:txBody>
                    <a:bodyPr/>
                    <a:lstStyle/>
                    <a:p>
                      <a:pPr algn="ctr"/>
                      <a:r>
                        <a:rPr lang="en-US" sz="5300" b="1" dirty="0" smtClean="0">
                          <a:solidFill>
                            <a:schemeClr val="bg1"/>
                          </a:solidFill>
                        </a:rPr>
                        <a:t>3.86</a:t>
                      </a:r>
                      <a:endParaRPr lang="en-US" sz="5300" b="1" dirty="0">
                        <a:solidFill>
                          <a:schemeClr val="bg1"/>
                        </a:solidFill>
                      </a:endParaRPr>
                    </a:p>
                  </a:txBody>
                  <a:tcPr marT="45728" marB="45728">
                    <a:solidFill>
                      <a:srgbClr val="002060"/>
                    </a:solidFill>
                  </a:tcPr>
                </a:tc>
                <a:extLst>
                  <a:ext uri="{0D108BD9-81ED-4DB2-BD59-A6C34878D82A}">
                    <a16:rowId xmlns:a16="http://schemas.microsoft.com/office/drawing/2014/main" xmlns="" val="10001"/>
                  </a:ext>
                </a:extLst>
              </a:tr>
            </a:tbl>
          </a:graphicData>
        </a:graphic>
      </p:graphicFrame>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4545" y="5437221"/>
            <a:ext cx="2123287" cy="1327837"/>
          </a:xfrm>
          <a:prstGeom prst="rect">
            <a:avLst/>
          </a:prstGeom>
        </p:spPr>
      </p:pic>
    </p:spTree>
    <p:extLst>
      <p:ext uri="{BB962C8B-B14F-4D97-AF65-F5344CB8AC3E}">
        <p14:creationId xmlns:p14="http://schemas.microsoft.com/office/powerpoint/2010/main" val="7813027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169443"/>
            <a:ext cx="10972800" cy="1143000"/>
          </a:xfrm>
        </p:spPr>
        <p:txBody>
          <a:bodyPr>
            <a:noAutofit/>
          </a:bodyPr>
          <a:lstStyle/>
          <a:p>
            <a:pPr>
              <a:defRPr/>
            </a:pPr>
            <a:r>
              <a:rPr lang="en-US" sz="4267" b="1" dirty="0"/>
              <a:t>Concern #2: Recognition and development</a:t>
            </a:r>
          </a:p>
        </p:txBody>
      </p:sp>
      <p:sp>
        <p:nvSpPr>
          <p:cNvPr id="9" name="TextBox 3"/>
          <p:cNvSpPr txBox="1">
            <a:spLocks noChangeArrowheads="1"/>
          </p:cNvSpPr>
          <p:nvPr/>
        </p:nvSpPr>
        <p:spPr bwMode="auto">
          <a:xfrm>
            <a:off x="1524000" y="657305"/>
            <a:ext cx="10972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a:solidFill>
                  <a:srgbClr val="C00000"/>
                </a:solidFill>
                <a:latin typeface="+mj-lt"/>
              </a:rPr>
              <a:t>Employees</a:t>
            </a:r>
            <a:r>
              <a:rPr lang="en-US" altLang="en-US" dirty="0">
                <a:latin typeface="+mj-lt"/>
              </a:rPr>
              <a:t> told us we need to get better at providing professional development opportunities &amp; recognition.</a:t>
            </a:r>
          </a:p>
        </p:txBody>
      </p:sp>
      <p:graphicFrame>
        <p:nvGraphicFramePr>
          <p:cNvPr id="10" name="Table 9"/>
          <p:cNvGraphicFramePr>
            <a:graphicFrameLocks noGrp="1"/>
          </p:cNvGraphicFramePr>
          <p:nvPr>
            <p:extLst/>
          </p:nvPr>
        </p:nvGraphicFramePr>
        <p:xfrm>
          <a:off x="1185333" y="1994427"/>
          <a:ext cx="7518400" cy="3959655"/>
        </p:xfrm>
        <a:graphic>
          <a:graphicData uri="http://schemas.openxmlformats.org/drawingml/2006/table">
            <a:tbl>
              <a:tblPr firstRow="1" bandRow="1">
                <a:tableStyleId>{5C22544A-7EE6-4342-B048-85BDC9FD1C3A}</a:tableStyleId>
              </a:tblPr>
              <a:tblGrid>
                <a:gridCol w="7518400">
                  <a:extLst>
                    <a:ext uri="{9D8B030D-6E8A-4147-A177-3AD203B41FA5}">
                      <a16:colId xmlns:a16="http://schemas.microsoft.com/office/drawing/2014/main" xmlns="" val="20000"/>
                    </a:ext>
                  </a:extLst>
                </a:gridCol>
              </a:tblGrid>
              <a:tr h="2892839">
                <a:tc>
                  <a:txBody>
                    <a:bodyPr/>
                    <a:lstStyle/>
                    <a:p>
                      <a:r>
                        <a:rPr lang="en-US" sz="5300" dirty="0" smtClean="0"/>
                        <a:t>I am satisfied</a:t>
                      </a:r>
                      <a:r>
                        <a:rPr lang="en-US" sz="5300" baseline="0" dirty="0" smtClean="0"/>
                        <a:t> with the recognition I receive for doing a good job</a:t>
                      </a:r>
                      <a:endParaRPr lang="en-US" sz="5300" dirty="0"/>
                    </a:p>
                  </a:txBody>
                  <a:tcPr marT="45728" marB="45728">
                    <a:solidFill>
                      <a:srgbClr val="002060"/>
                    </a:solidFill>
                  </a:tcPr>
                </a:tc>
                <a:extLst>
                  <a:ext uri="{0D108BD9-81ED-4DB2-BD59-A6C34878D82A}">
                    <a16:rowId xmlns:a16="http://schemas.microsoft.com/office/drawing/2014/main" xmlns="" val="10000"/>
                  </a:ext>
                </a:extLst>
              </a:tr>
              <a:tr h="1066816">
                <a:tc>
                  <a:txBody>
                    <a:bodyPr/>
                    <a:lstStyle/>
                    <a:p>
                      <a:pPr algn="ctr"/>
                      <a:r>
                        <a:rPr lang="en-US" sz="6400" b="1" dirty="0" smtClean="0">
                          <a:solidFill>
                            <a:schemeClr val="bg1"/>
                          </a:solidFill>
                        </a:rPr>
                        <a:t>3.53</a:t>
                      </a:r>
                      <a:endParaRPr lang="en-US" sz="6400" b="1" dirty="0">
                        <a:solidFill>
                          <a:schemeClr val="bg1"/>
                        </a:solidFill>
                      </a:endParaRPr>
                    </a:p>
                  </a:txBody>
                  <a:tcPr marT="45728" marB="45728">
                    <a:solidFill>
                      <a:srgbClr val="002060"/>
                    </a:solidFill>
                  </a:tcPr>
                </a:tc>
                <a:extLst>
                  <a:ext uri="{0D108BD9-81ED-4DB2-BD59-A6C34878D82A}">
                    <a16:rowId xmlns:a16="http://schemas.microsoft.com/office/drawing/2014/main" xmlns="" val="10001"/>
                  </a:ext>
                </a:extLst>
              </a:tr>
            </a:tbl>
          </a:graphicData>
        </a:graphic>
      </p:graphicFrame>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3200" y="2224832"/>
            <a:ext cx="2540000" cy="3498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6261" y="5059762"/>
            <a:ext cx="2123287" cy="1327837"/>
          </a:xfrm>
          <a:prstGeom prst="rect">
            <a:avLst/>
          </a:prstGeom>
        </p:spPr>
      </p:pic>
    </p:spTree>
    <p:extLst>
      <p:ext uri="{BB962C8B-B14F-4D97-AF65-F5344CB8AC3E}">
        <p14:creationId xmlns:p14="http://schemas.microsoft.com/office/powerpoint/2010/main" val="5066535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544" y="-203200"/>
            <a:ext cx="10972800" cy="1143000"/>
          </a:xfrm>
        </p:spPr>
        <p:txBody>
          <a:bodyPr>
            <a:normAutofit/>
          </a:bodyPr>
          <a:lstStyle/>
          <a:p>
            <a:pPr>
              <a:defRPr/>
            </a:pPr>
            <a:r>
              <a:rPr lang="en-US" sz="4800" b="1" dirty="0"/>
              <a:t>Concern #1: Trust and collaboration</a:t>
            </a:r>
          </a:p>
        </p:txBody>
      </p:sp>
      <p:sp>
        <p:nvSpPr>
          <p:cNvPr id="6" name="TextBox 3"/>
          <p:cNvSpPr txBox="1">
            <a:spLocks noChangeArrowheads="1"/>
          </p:cNvSpPr>
          <p:nvPr/>
        </p:nvSpPr>
        <p:spPr bwMode="auto">
          <a:xfrm>
            <a:off x="1078840" y="721783"/>
            <a:ext cx="1111316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a:solidFill>
                  <a:srgbClr val="C00000"/>
                </a:solidFill>
                <a:latin typeface="+mj-lt"/>
              </a:rPr>
              <a:t>Employees</a:t>
            </a:r>
            <a:r>
              <a:rPr lang="en-US" altLang="en-US" dirty="0">
                <a:latin typeface="+mj-lt"/>
              </a:rPr>
              <a:t> </a:t>
            </a:r>
            <a:r>
              <a:rPr lang="en-US" altLang="en-US">
                <a:latin typeface="+mj-lt"/>
              </a:rPr>
              <a:t>said we </a:t>
            </a:r>
            <a:r>
              <a:rPr lang="en-US" altLang="en-US" dirty="0">
                <a:latin typeface="+mj-lt"/>
              </a:rPr>
              <a:t>need to improve the level of trust and collaboration </a:t>
            </a:r>
            <a:r>
              <a:rPr lang="en-US" altLang="en-US">
                <a:latin typeface="+mj-lt"/>
              </a:rPr>
              <a:t>within &amp; across </a:t>
            </a:r>
            <a:r>
              <a:rPr lang="en-US" altLang="en-US" dirty="0">
                <a:latin typeface="+mj-lt"/>
              </a:rPr>
              <a:t>departments.</a:t>
            </a:r>
          </a:p>
        </p:txBody>
      </p:sp>
      <p:graphicFrame>
        <p:nvGraphicFramePr>
          <p:cNvPr id="7" name="Table 6"/>
          <p:cNvGraphicFramePr>
            <a:graphicFrameLocks noGrp="1"/>
          </p:cNvGraphicFramePr>
          <p:nvPr>
            <p:extLst/>
          </p:nvPr>
        </p:nvGraphicFramePr>
        <p:xfrm>
          <a:off x="1124744" y="2216880"/>
          <a:ext cx="10068190" cy="3404986"/>
        </p:xfrm>
        <a:graphic>
          <a:graphicData uri="http://schemas.openxmlformats.org/drawingml/2006/table">
            <a:tbl>
              <a:tblPr firstRow="1" bandRow="1">
                <a:tableStyleId>{5C22544A-7EE6-4342-B048-85BDC9FD1C3A}</a:tableStyleId>
              </a:tblPr>
              <a:tblGrid>
                <a:gridCol w="5136831">
                  <a:extLst>
                    <a:ext uri="{9D8B030D-6E8A-4147-A177-3AD203B41FA5}">
                      <a16:colId xmlns:a16="http://schemas.microsoft.com/office/drawing/2014/main" xmlns="" val="20000"/>
                    </a:ext>
                  </a:extLst>
                </a:gridCol>
                <a:gridCol w="4931359">
                  <a:extLst>
                    <a:ext uri="{9D8B030D-6E8A-4147-A177-3AD203B41FA5}">
                      <a16:colId xmlns:a16="http://schemas.microsoft.com/office/drawing/2014/main" xmlns="" val="20001"/>
                    </a:ext>
                  </a:extLst>
                </a:gridCol>
              </a:tblGrid>
              <a:tr h="2361009">
                <a:tc>
                  <a:txBody>
                    <a:bodyPr/>
                    <a:lstStyle/>
                    <a:p>
                      <a:r>
                        <a:rPr lang="en-US" sz="4300" dirty="0" smtClean="0"/>
                        <a:t>Different work units work well together in this organization</a:t>
                      </a:r>
                      <a:endParaRPr lang="en-US" sz="4300" dirty="0"/>
                    </a:p>
                  </a:txBody>
                  <a:tcPr marT="45728" marB="45728">
                    <a:solidFill>
                      <a:srgbClr val="002060"/>
                    </a:solidFill>
                  </a:tcPr>
                </a:tc>
                <a:tc>
                  <a:txBody>
                    <a:bodyPr/>
                    <a:lstStyle/>
                    <a:p>
                      <a:r>
                        <a:rPr lang="en-US" sz="4300" dirty="0" smtClean="0"/>
                        <a:t>There is a climate of trust within my work unit</a:t>
                      </a:r>
                      <a:endParaRPr lang="en-US" sz="4300" dirty="0"/>
                    </a:p>
                  </a:txBody>
                  <a:tcPr marT="45728" marB="45728">
                    <a:solidFill>
                      <a:srgbClr val="002060"/>
                    </a:solidFill>
                  </a:tcPr>
                </a:tc>
                <a:extLst>
                  <a:ext uri="{0D108BD9-81ED-4DB2-BD59-A6C34878D82A}">
                    <a16:rowId xmlns:a16="http://schemas.microsoft.com/office/drawing/2014/main" xmlns="" val="10000"/>
                  </a:ext>
                </a:extLst>
              </a:tr>
              <a:tr h="1043977">
                <a:tc>
                  <a:txBody>
                    <a:bodyPr/>
                    <a:lstStyle/>
                    <a:p>
                      <a:pPr algn="ctr"/>
                      <a:r>
                        <a:rPr lang="en-US" sz="5300" b="1" dirty="0" smtClean="0">
                          <a:solidFill>
                            <a:schemeClr val="bg1"/>
                          </a:solidFill>
                        </a:rPr>
                        <a:t>3.57</a:t>
                      </a:r>
                      <a:endParaRPr lang="en-US" sz="5300" b="1" dirty="0">
                        <a:solidFill>
                          <a:schemeClr val="bg1"/>
                        </a:solidFill>
                      </a:endParaRPr>
                    </a:p>
                  </a:txBody>
                  <a:tcPr marT="45728" marB="45728">
                    <a:solidFill>
                      <a:srgbClr val="002060"/>
                    </a:solidFill>
                  </a:tcPr>
                </a:tc>
                <a:tc>
                  <a:txBody>
                    <a:bodyPr/>
                    <a:lstStyle/>
                    <a:p>
                      <a:pPr algn="ctr"/>
                      <a:r>
                        <a:rPr lang="en-US" sz="5300" b="1" dirty="0" smtClean="0">
                          <a:solidFill>
                            <a:schemeClr val="bg1"/>
                          </a:solidFill>
                        </a:rPr>
                        <a:t>3.58</a:t>
                      </a:r>
                      <a:endParaRPr lang="en-US" sz="5300" b="1" dirty="0">
                        <a:solidFill>
                          <a:schemeClr val="bg1"/>
                        </a:solidFill>
                      </a:endParaRPr>
                    </a:p>
                  </a:txBody>
                  <a:tcPr marT="45728" marB="45728">
                    <a:solidFill>
                      <a:srgbClr val="002060"/>
                    </a:solidFill>
                  </a:tcPr>
                </a:tc>
                <a:extLst>
                  <a:ext uri="{0D108BD9-81ED-4DB2-BD59-A6C34878D82A}">
                    <a16:rowId xmlns:a16="http://schemas.microsoft.com/office/drawing/2014/main" xmlns="" val="10001"/>
                  </a:ext>
                </a:extLst>
              </a:tr>
            </a:tbl>
          </a:graphicData>
        </a:graphic>
      </p:graphicFrame>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9041" y="4711908"/>
            <a:ext cx="2123287" cy="1327837"/>
          </a:xfrm>
          <a:prstGeom prst="rect">
            <a:avLst/>
          </a:prstGeom>
        </p:spPr>
      </p:pic>
    </p:spTree>
    <p:extLst>
      <p:ext uri="{BB962C8B-B14F-4D97-AF65-F5344CB8AC3E}">
        <p14:creationId xmlns:p14="http://schemas.microsoft.com/office/powerpoint/2010/main" val="11438708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68069" y="-770020"/>
            <a:ext cx="10972800" cy="4217151"/>
          </a:xfrm>
        </p:spPr>
        <p:txBody>
          <a:bodyPr>
            <a:noAutofit/>
          </a:bodyPr>
          <a:lstStyle/>
          <a:p>
            <a:pPr algn="ctr">
              <a:lnSpc>
                <a:spcPct val="80000"/>
              </a:lnSpc>
            </a:pPr>
            <a:r>
              <a:rPr lang="en-US" sz="8800" b="1" cap="small" dirty="0" smtClean="0">
                <a:solidFill>
                  <a:schemeClr val="accent1">
                    <a:lumMod val="50000"/>
                  </a:schemeClr>
                </a:solidFill>
                <a:latin typeface="Arial Black" pitchFamily="34" charset="0"/>
                <a:cs typeface="Calibri" pitchFamily="34" charset="0"/>
              </a:rPr>
              <a:t>Today:  </a:t>
            </a:r>
            <a:r>
              <a:rPr lang="en-US" sz="8800" b="1" cap="small" dirty="0" smtClean="0">
                <a:solidFill>
                  <a:srgbClr val="FF8803"/>
                </a:solidFill>
                <a:latin typeface="Arial Black" pitchFamily="34" charset="0"/>
                <a:cs typeface="Calibri" pitchFamily="34" charset="0"/>
              </a:rPr>
              <a:t>          moving forward</a:t>
            </a:r>
            <a:endParaRPr lang="en-US" sz="8800" b="1" cap="small" dirty="0">
              <a:solidFill>
                <a:srgbClr val="FF8803"/>
              </a:solidFill>
              <a:latin typeface="Arial Black" pitchFamily="34" charset="0"/>
              <a:cs typeface="Calibri" pitchFamily="34" charset="0"/>
            </a:endParaRPr>
          </a:p>
        </p:txBody>
      </p:sp>
      <p:pic>
        <p:nvPicPr>
          <p:cNvPr id="3" name="Picture 2"/>
          <p:cNvPicPr>
            <a:picLocks noChangeAspect="1"/>
          </p:cNvPicPr>
          <p:nvPr/>
        </p:nvPicPr>
        <p:blipFill>
          <a:blip r:embed="rId2"/>
          <a:stretch>
            <a:fillRect/>
          </a:stretch>
        </p:blipFill>
        <p:spPr>
          <a:xfrm>
            <a:off x="2951852" y="2968010"/>
            <a:ext cx="6516477" cy="3124939"/>
          </a:xfrm>
          <a:prstGeom prst="rect">
            <a:avLst/>
          </a:prstGeom>
        </p:spPr>
      </p:pic>
    </p:spTree>
    <p:extLst>
      <p:ext uri="{BB962C8B-B14F-4D97-AF65-F5344CB8AC3E}">
        <p14:creationId xmlns:p14="http://schemas.microsoft.com/office/powerpoint/2010/main" val="19288880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mita Find-a-Physici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98" y="2887919"/>
            <a:ext cx="12247498" cy="3970081"/>
          </a:xfrm>
          <a:prstGeom prst="rect">
            <a:avLst/>
          </a:prstGeom>
        </p:spPr>
      </p:pic>
      <p:sp>
        <p:nvSpPr>
          <p:cNvPr id="9" name="Oval 8"/>
          <p:cNvSpPr/>
          <p:nvPr/>
        </p:nvSpPr>
        <p:spPr>
          <a:xfrm>
            <a:off x="135465" y="0"/>
            <a:ext cx="11463867" cy="317782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3" name="Title 1"/>
          <p:cNvSpPr txBox="1">
            <a:spLocks/>
          </p:cNvSpPr>
          <p:nvPr/>
        </p:nvSpPr>
        <p:spPr>
          <a:xfrm>
            <a:off x="135465" y="424619"/>
            <a:ext cx="11463867" cy="424380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7200" b="1" smtClean="0">
                <a:solidFill>
                  <a:srgbClr val="FF8803"/>
                </a:solidFill>
                <a:effectLst>
                  <a:outerShdw blurRad="38100" dist="38100" dir="2700000" algn="tl">
                    <a:srgbClr val="000000">
                      <a:alpha val="43137"/>
                    </a:srgbClr>
                  </a:outerShdw>
                </a:effectLst>
                <a:latin typeface="Calibri" pitchFamily="34" charset="0"/>
                <a:cs typeface="Calibri" pitchFamily="34" charset="0"/>
              </a:rPr>
              <a:t>Engaged </a:t>
            </a:r>
            <a:r>
              <a:rPr lang="en-US" sz="7200" b="1" smtClean="0">
                <a:solidFill>
                  <a:srgbClr val="002060"/>
                </a:solidFill>
                <a:latin typeface="Calibri" pitchFamily="34" charset="0"/>
                <a:cs typeface="Calibri" pitchFamily="34" charset="0"/>
              </a:rPr>
              <a:t>people a key     </a:t>
            </a:r>
            <a:r>
              <a:rPr lang="en-US" sz="7200" b="1" dirty="0" smtClean="0">
                <a:solidFill>
                  <a:srgbClr val="002060"/>
                </a:solidFill>
                <a:latin typeface="Calibri" pitchFamily="34" charset="0"/>
                <a:cs typeface="Calibri" pitchFamily="34" charset="0"/>
              </a:rPr>
              <a:t>driver of </a:t>
            </a:r>
            <a:r>
              <a:rPr lang="en-US" sz="7200" b="1" dirty="0" smtClean="0">
                <a:solidFill>
                  <a:srgbClr val="FF8803"/>
                </a:solidFill>
                <a:effectLst>
                  <a:outerShdw blurRad="38100" dist="38100" dir="2700000" algn="tl">
                    <a:srgbClr val="000000">
                      <a:alpha val="43137"/>
                    </a:srgbClr>
                  </a:outerShdw>
                </a:effectLst>
                <a:latin typeface="Calibri" pitchFamily="34" charset="0"/>
                <a:cs typeface="Calibri" pitchFamily="34" charset="0"/>
              </a:rPr>
              <a:t>culture </a:t>
            </a:r>
            <a:r>
              <a:rPr lang="en-US" sz="7200" b="1" dirty="0" smtClean="0">
                <a:solidFill>
                  <a:srgbClr val="002060"/>
                </a:solidFill>
                <a:latin typeface="Calibri" pitchFamily="34" charset="0"/>
                <a:cs typeface="Calibri" pitchFamily="34" charset="0"/>
              </a:rPr>
              <a:t>at Michigan Medicine</a:t>
            </a:r>
            <a:endParaRPr lang="en-US" sz="7200" b="1" dirty="0">
              <a:solidFill>
                <a:srgbClr val="002060"/>
              </a:solidFill>
              <a:latin typeface="Calibri" pitchFamily="34" charset="0"/>
              <a:cs typeface="Calibri" pitchFamily="34" charset="0"/>
            </a:endParaRPr>
          </a:p>
        </p:txBody>
      </p:sp>
    </p:spTree>
    <p:extLst>
      <p:ext uri="{BB962C8B-B14F-4D97-AF65-F5344CB8AC3E}">
        <p14:creationId xmlns:p14="http://schemas.microsoft.com/office/powerpoint/2010/main" val="1358009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llup chart.tiff"/>
          <p:cNvPicPr>
            <a:picLocks noChangeAspect="1"/>
          </p:cNvPicPr>
          <p:nvPr/>
        </p:nvPicPr>
        <p:blipFill rotWithShape="1">
          <a:blip r:embed="rId2">
            <a:extLst>
              <a:ext uri="{28A0092B-C50C-407E-A947-70E740481C1C}">
                <a14:useLocalDpi xmlns:a14="http://schemas.microsoft.com/office/drawing/2010/main" val="0"/>
              </a:ext>
            </a:extLst>
          </a:blip>
          <a:srcRect t="17643"/>
          <a:stretch/>
        </p:blipFill>
        <p:spPr>
          <a:xfrm>
            <a:off x="-695890" y="1798979"/>
            <a:ext cx="14340732" cy="4899750"/>
          </a:xfrm>
          <a:prstGeom prst="rect">
            <a:avLst/>
          </a:prstGeom>
        </p:spPr>
      </p:pic>
      <p:sp>
        <p:nvSpPr>
          <p:cNvPr id="3" name="Rectangle 2"/>
          <p:cNvSpPr>
            <a:spLocks noGrp="1"/>
          </p:cNvSpPr>
          <p:nvPr>
            <p:ph type="title"/>
          </p:nvPr>
        </p:nvSpPr>
        <p:spPr>
          <a:xfrm>
            <a:off x="304799" y="503050"/>
            <a:ext cx="11887201" cy="838200"/>
          </a:xfrm>
        </p:spPr>
        <p:txBody>
          <a:bodyPr>
            <a:noAutofit/>
          </a:bodyPr>
          <a:lstStyle/>
          <a:p>
            <a:pPr eaLnBrk="1" hangingPunct="1"/>
            <a:r>
              <a:rPr lang="en-US" sz="7200" b="1" dirty="0">
                <a:solidFill>
                  <a:srgbClr val="FF8803"/>
                </a:solidFill>
                <a:latin typeface="Calibri" pitchFamily="34" charset="0"/>
                <a:ea typeface="ＭＳ Ｐゴシック" charset="0"/>
                <a:cs typeface="Calibri" pitchFamily="34" charset="0"/>
              </a:rPr>
              <a:t>Engagement’s Effect on KPIs</a:t>
            </a:r>
            <a:br>
              <a:rPr lang="en-US" sz="7200" b="1" dirty="0">
                <a:solidFill>
                  <a:srgbClr val="FF8803"/>
                </a:solidFill>
                <a:latin typeface="Calibri" pitchFamily="34" charset="0"/>
                <a:ea typeface="ＭＳ Ｐゴシック" charset="0"/>
                <a:cs typeface="Calibri" pitchFamily="34" charset="0"/>
              </a:rPr>
            </a:br>
            <a:r>
              <a:rPr lang="en-US" sz="4267" b="1" dirty="0">
                <a:solidFill>
                  <a:schemeClr val="tx2"/>
                </a:solidFill>
                <a:latin typeface="Calibri" pitchFamily="34" charset="0"/>
                <a:ea typeface="ＭＳ Ｐゴシック" charset="0"/>
                <a:cs typeface="Calibri" pitchFamily="34" charset="0"/>
              </a:rPr>
              <a:t>Top 25% vs. bottom 25% </a:t>
            </a:r>
            <a:endParaRPr lang="en-US" sz="7200" b="1" dirty="0">
              <a:solidFill>
                <a:schemeClr val="tx2"/>
              </a:solidFill>
              <a:latin typeface="Calibri" charset="0"/>
              <a:ea typeface="ＭＳ Ｐゴシック" charset="0"/>
            </a:endParaRPr>
          </a:p>
        </p:txBody>
      </p:sp>
      <p:sp>
        <p:nvSpPr>
          <p:cNvPr id="7" name="TextBox 6"/>
          <p:cNvSpPr txBox="1"/>
          <p:nvPr/>
        </p:nvSpPr>
        <p:spPr>
          <a:xfrm>
            <a:off x="192504" y="6195963"/>
            <a:ext cx="9920757" cy="502766"/>
          </a:xfrm>
          <a:prstGeom prst="rect">
            <a:avLst/>
          </a:prstGeom>
          <a:noFill/>
        </p:spPr>
        <p:txBody>
          <a:bodyPr wrap="square" rtlCol="0">
            <a:spAutoFit/>
          </a:bodyPr>
          <a:lstStyle/>
          <a:p>
            <a:r>
              <a:rPr lang="en-US" sz="2667" b="1" dirty="0"/>
              <a:t>Source</a:t>
            </a:r>
            <a:r>
              <a:rPr lang="en-US" sz="2667" b="1"/>
              <a:t>: </a:t>
            </a:r>
            <a:r>
              <a:rPr lang="en-US" sz="2667" b="1" smtClean="0"/>
              <a:t>Gallup 8,000 </a:t>
            </a:r>
            <a:r>
              <a:rPr lang="en-US" sz="2667" b="1" dirty="0" smtClean="0"/>
              <a:t>teams</a:t>
            </a:r>
            <a:endParaRPr lang="en-US" sz="2667" b="1" dirty="0"/>
          </a:p>
        </p:txBody>
      </p:sp>
    </p:spTree>
    <p:extLst>
      <p:ext uri="{BB962C8B-B14F-4D97-AF65-F5344CB8AC3E}">
        <p14:creationId xmlns:p14="http://schemas.microsoft.com/office/powerpoint/2010/main" val="3970771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180" y="0"/>
            <a:ext cx="10515600" cy="1325563"/>
          </a:xfrm>
        </p:spPr>
        <p:txBody>
          <a:bodyPr>
            <a:normAutofit/>
          </a:bodyPr>
          <a:lstStyle/>
          <a:p>
            <a:r>
              <a:rPr lang="en-US" sz="5400" b="1" dirty="0" smtClean="0">
                <a:solidFill>
                  <a:schemeClr val="accent2"/>
                </a:solidFill>
                <a:latin typeface="+mn-lt"/>
              </a:rPr>
              <a:t>Gallup Engagement Study</a:t>
            </a:r>
            <a:endParaRPr lang="en-US" sz="5400" b="1" dirty="0">
              <a:solidFill>
                <a:schemeClr val="accent2"/>
              </a:solidFill>
              <a:latin typeface="+mn-lt"/>
            </a:endParaRPr>
          </a:p>
        </p:txBody>
      </p:sp>
      <p:sp>
        <p:nvSpPr>
          <p:cNvPr id="3" name="Content Placeholder 2"/>
          <p:cNvSpPr>
            <a:spLocks noGrp="1"/>
          </p:cNvSpPr>
          <p:nvPr>
            <p:ph idx="1"/>
          </p:nvPr>
        </p:nvSpPr>
        <p:spPr>
          <a:xfrm>
            <a:off x="732180" y="1117669"/>
            <a:ext cx="11022497" cy="4351338"/>
          </a:xfrm>
        </p:spPr>
        <p:txBody>
          <a:bodyPr>
            <a:noAutofit/>
          </a:bodyPr>
          <a:lstStyle/>
          <a:p>
            <a:r>
              <a:rPr lang="en-US" sz="3800" dirty="0" smtClean="0"/>
              <a:t>94 hospitals; 130,000 employees</a:t>
            </a:r>
          </a:p>
          <a:p>
            <a:r>
              <a:rPr lang="en-US" sz="3800" dirty="0" smtClean="0"/>
              <a:t>Hospitals with higher levels of </a:t>
            </a:r>
            <a:r>
              <a:rPr lang="en-US" sz="3800" b="1" dirty="0" smtClean="0">
                <a:solidFill>
                  <a:schemeClr val="accent2"/>
                </a:solidFill>
              </a:rPr>
              <a:t>engagement</a:t>
            </a:r>
            <a:r>
              <a:rPr lang="en-US" sz="3800" dirty="0" smtClean="0"/>
              <a:t> had significantly </a:t>
            </a:r>
            <a:r>
              <a:rPr lang="en-US" sz="3800" b="1" dirty="0" smtClean="0">
                <a:solidFill>
                  <a:schemeClr val="accent2"/>
                </a:solidFill>
              </a:rPr>
              <a:t>higher HCAHPS </a:t>
            </a:r>
            <a:r>
              <a:rPr lang="en-US" sz="3800" dirty="0" smtClean="0"/>
              <a:t>domain performance</a:t>
            </a:r>
          </a:p>
          <a:p>
            <a:r>
              <a:rPr lang="en-US" sz="3800" dirty="0" smtClean="0"/>
              <a:t>HC units in top quartile in engagement vs. lowest = 41% difference in </a:t>
            </a:r>
            <a:r>
              <a:rPr lang="en-US" sz="3800" b="1" dirty="0" smtClean="0">
                <a:solidFill>
                  <a:schemeClr val="accent2"/>
                </a:solidFill>
              </a:rPr>
              <a:t>patient safety </a:t>
            </a:r>
            <a:r>
              <a:rPr lang="en-US" sz="3800" dirty="0" smtClean="0"/>
              <a:t>incidents</a:t>
            </a:r>
          </a:p>
          <a:p>
            <a:r>
              <a:rPr lang="en-US" sz="3800" dirty="0" smtClean="0"/>
              <a:t>Engaged employees</a:t>
            </a:r>
          </a:p>
          <a:p>
            <a:pPr lvl="1"/>
            <a:r>
              <a:rPr lang="en-US" sz="3400" dirty="0"/>
              <a:t>Their patients believed they received </a:t>
            </a:r>
            <a:r>
              <a:rPr lang="en-US" sz="3400" b="1" dirty="0">
                <a:solidFill>
                  <a:schemeClr val="accent2"/>
                </a:solidFill>
              </a:rPr>
              <a:t>better care</a:t>
            </a:r>
            <a:r>
              <a:rPr lang="en-US" sz="3400" dirty="0"/>
              <a:t> &amp; more willing to </a:t>
            </a:r>
            <a:r>
              <a:rPr lang="en-US" sz="3400" b="1" dirty="0">
                <a:solidFill>
                  <a:schemeClr val="accent2"/>
                </a:solidFill>
              </a:rPr>
              <a:t>recommend</a:t>
            </a:r>
            <a:r>
              <a:rPr lang="en-US" sz="3400" dirty="0">
                <a:solidFill>
                  <a:schemeClr val="accent2"/>
                </a:solidFill>
              </a:rPr>
              <a:t> </a:t>
            </a:r>
            <a:r>
              <a:rPr lang="en-US" sz="3400" dirty="0"/>
              <a:t>hospital</a:t>
            </a:r>
          </a:p>
          <a:p>
            <a:pPr lvl="1"/>
            <a:r>
              <a:rPr lang="en-US" sz="3400" dirty="0" smtClean="0"/>
              <a:t>Employees more </a:t>
            </a:r>
            <a:r>
              <a:rPr lang="en-US" sz="3400" b="1" dirty="0" smtClean="0">
                <a:solidFill>
                  <a:schemeClr val="accent2"/>
                </a:solidFill>
              </a:rPr>
              <a:t>satisfied</a:t>
            </a:r>
            <a:r>
              <a:rPr lang="en-US" sz="3400" dirty="0" smtClean="0">
                <a:solidFill>
                  <a:schemeClr val="accent2"/>
                </a:solidFill>
              </a:rPr>
              <a:t> </a:t>
            </a:r>
            <a:r>
              <a:rPr lang="en-US" sz="3400" dirty="0" smtClean="0"/>
              <a:t>with pay &amp; benefits (stay)</a:t>
            </a:r>
          </a:p>
        </p:txBody>
      </p:sp>
      <p:pic>
        <p:nvPicPr>
          <p:cNvPr id="5" name="Picture 4"/>
          <p:cNvPicPr>
            <a:picLocks noChangeAspect="1"/>
          </p:cNvPicPr>
          <p:nvPr/>
        </p:nvPicPr>
        <p:blipFill>
          <a:blip r:embed="rId2"/>
          <a:stretch>
            <a:fillRect/>
          </a:stretch>
        </p:blipFill>
        <p:spPr>
          <a:xfrm>
            <a:off x="8772940" y="0"/>
            <a:ext cx="3419060" cy="1803581"/>
          </a:xfrm>
          <a:prstGeom prst="rect">
            <a:avLst/>
          </a:prstGeom>
        </p:spPr>
      </p:pic>
    </p:spTree>
    <p:extLst>
      <p:ext uri="{BB962C8B-B14F-4D97-AF65-F5344CB8AC3E}">
        <p14:creationId xmlns:p14="http://schemas.microsoft.com/office/powerpoint/2010/main" val="185314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8226" y="1627188"/>
            <a:ext cx="5847523" cy="4573766"/>
          </a:xfrm>
        </p:spPr>
        <p:txBody>
          <a:bodyPr>
            <a:noAutofit/>
          </a:bodyPr>
          <a:lstStyle/>
          <a:p>
            <a:pPr marL="0" indent="0" algn="r">
              <a:buNone/>
            </a:pPr>
            <a:r>
              <a:rPr lang="en-US" sz="5400" dirty="0" smtClean="0">
                <a:solidFill>
                  <a:schemeClr val="accent1">
                    <a:lumMod val="50000"/>
                  </a:schemeClr>
                </a:solidFill>
              </a:rPr>
              <a:t>Because the </a:t>
            </a:r>
            <a:r>
              <a:rPr lang="en-US" sz="5400" u="sng" dirty="0">
                <a:solidFill>
                  <a:schemeClr val="accent1">
                    <a:lumMod val="50000"/>
                  </a:schemeClr>
                </a:solidFill>
              </a:rPr>
              <a:t>worst</a:t>
            </a:r>
            <a:r>
              <a:rPr lang="en-US" sz="5400" dirty="0">
                <a:solidFill>
                  <a:schemeClr val="accent1">
                    <a:lumMod val="50000"/>
                  </a:schemeClr>
                </a:solidFill>
              </a:rPr>
              <a:t> performers typically leave, right? </a:t>
            </a:r>
            <a:r>
              <a:rPr lang="en-US" sz="5400" b="1" dirty="0">
                <a:solidFill>
                  <a:schemeClr val="accent2"/>
                </a:solidFill>
              </a:rPr>
              <a:t>Hardly</a:t>
            </a:r>
            <a:r>
              <a:rPr lang="en-US" sz="5400" dirty="0">
                <a:solidFill>
                  <a:schemeClr val="accent1">
                    <a:lumMod val="50000"/>
                  </a:schemeClr>
                </a:solidFill>
              </a:rPr>
              <a:t>. They aren’t going anywhere</a:t>
            </a:r>
          </a:p>
        </p:txBody>
      </p:sp>
      <p:sp>
        <p:nvSpPr>
          <p:cNvPr id="3" name="Title 1"/>
          <p:cNvSpPr txBox="1">
            <a:spLocks/>
          </p:cNvSpPr>
          <p:nvPr/>
        </p:nvSpPr>
        <p:spPr>
          <a:xfrm>
            <a:off x="0" y="-163938"/>
            <a:ext cx="11820938" cy="1470025"/>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Open Sans"/>
                <a:ea typeface="+mj-ea"/>
                <a:cs typeface="Open Sans"/>
              </a:defRPr>
            </a:lvl1pPr>
          </a:lstStyle>
          <a:p>
            <a:r>
              <a:rPr lang="en-US" sz="7200" b="1" dirty="0" smtClean="0">
                <a:solidFill>
                  <a:schemeClr val="accent2"/>
                </a:solidFill>
                <a:latin typeface="+mn-lt"/>
                <a:cs typeface="Viga"/>
              </a:rPr>
              <a:t>Engagement </a:t>
            </a:r>
            <a:r>
              <a:rPr lang="en-US" sz="7200" b="1" smtClean="0">
                <a:solidFill>
                  <a:schemeClr val="accent2"/>
                </a:solidFill>
                <a:latin typeface="+mn-lt"/>
                <a:cs typeface="Viga"/>
              </a:rPr>
              <a:t>helps retain </a:t>
            </a:r>
            <a:r>
              <a:rPr lang="en-US" sz="7200" b="1">
                <a:solidFill>
                  <a:schemeClr val="accent2"/>
                </a:solidFill>
                <a:latin typeface="+mn-lt"/>
                <a:cs typeface="Viga"/>
              </a:rPr>
              <a:t>the </a:t>
            </a:r>
            <a:r>
              <a:rPr lang="en-US" sz="7200" b="1" smtClean="0">
                <a:solidFill>
                  <a:schemeClr val="accent2"/>
                </a:solidFill>
                <a:latin typeface="+mn-lt"/>
                <a:cs typeface="Viga"/>
              </a:rPr>
              <a:t>best</a:t>
            </a:r>
            <a:endParaRPr lang="en-US" sz="7200" b="1" dirty="0">
              <a:solidFill>
                <a:schemeClr val="accent2"/>
              </a:solidFill>
              <a:latin typeface="+mn-lt"/>
              <a:cs typeface="Viga"/>
            </a:endParaRPr>
          </a:p>
        </p:txBody>
      </p:sp>
      <p:pic>
        <p:nvPicPr>
          <p:cNvPr id="8" name="Picture 7" descr="Hal-the-Orderly.jpg"/>
          <p:cNvPicPr>
            <a:picLocks noChangeAspect="1"/>
          </p:cNvPicPr>
          <p:nvPr/>
        </p:nvPicPr>
        <p:blipFill>
          <a:blip r:embed="rId3">
            <a:extLst>
              <a:ext uri="{BEBA8EAE-BF5A-486C-A8C5-ECC9F3942E4B}">
                <a14:imgProps xmlns:a14="http://schemas.microsoft.com/office/drawing/2010/main">
                  <a14:imgLayer r:embed="rId4">
                    <a14:imgEffect>
                      <a14:brightnessContrast bright="37000"/>
                    </a14:imgEffect>
                  </a14:imgLayer>
                </a14:imgProps>
              </a:ext>
              <a:ext uri="{28A0092B-C50C-407E-A947-70E740481C1C}">
                <a14:useLocalDpi xmlns:a14="http://schemas.microsoft.com/office/drawing/2010/main" val="0"/>
              </a:ext>
            </a:extLst>
          </a:blip>
          <a:stretch>
            <a:fillRect/>
          </a:stretch>
        </p:blipFill>
        <p:spPr>
          <a:xfrm>
            <a:off x="7549156" y="3749132"/>
            <a:ext cx="3304374" cy="2473560"/>
          </a:xfrm>
          <a:prstGeom prst="rect">
            <a:avLst/>
          </a:prstGeom>
        </p:spPr>
      </p:pic>
      <p:pic>
        <p:nvPicPr>
          <p:cNvPr id="9" name="Picture 8" descr="Nurse-Ratche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9156" y="1306087"/>
            <a:ext cx="3304374" cy="2209800"/>
          </a:xfrm>
          <a:prstGeom prst="rect">
            <a:avLst/>
          </a:prstGeom>
        </p:spPr>
      </p:pic>
    </p:spTree>
    <p:extLst>
      <p:ext uri="{BB962C8B-B14F-4D97-AF65-F5344CB8AC3E}">
        <p14:creationId xmlns:p14="http://schemas.microsoft.com/office/powerpoint/2010/main" val="144432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nfusing_directions-300x2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32" y="4195765"/>
            <a:ext cx="4267199" cy="3035300"/>
          </a:xfrm>
          <a:prstGeom prst="rect">
            <a:avLst/>
          </a:prstGeom>
        </p:spPr>
      </p:pic>
      <p:sp>
        <p:nvSpPr>
          <p:cNvPr id="6146" name="Rectangle 1030"/>
          <p:cNvSpPr>
            <a:spLocks noGrp="1" noChangeArrowheads="1"/>
          </p:cNvSpPr>
          <p:nvPr>
            <p:ph type="title"/>
          </p:nvPr>
        </p:nvSpPr>
        <p:spPr>
          <a:xfrm>
            <a:off x="609600" y="44452"/>
            <a:ext cx="12192000" cy="1143000"/>
          </a:xfrm>
        </p:spPr>
        <p:txBody>
          <a:bodyPr>
            <a:normAutofit/>
          </a:bodyPr>
          <a:lstStyle/>
          <a:p>
            <a:r>
              <a:rPr lang="en-US" sz="7200" b="1" dirty="0">
                <a:solidFill>
                  <a:schemeClr val="accent2"/>
                </a:solidFill>
                <a:latin typeface="+mn-lt"/>
              </a:rPr>
              <a:t>The Dilemma</a:t>
            </a:r>
          </a:p>
        </p:txBody>
      </p:sp>
      <p:sp>
        <p:nvSpPr>
          <p:cNvPr id="6147" name="Rectangle 1027"/>
          <p:cNvSpPr>
            <a:spLocks noGrp="1" noChangeArrowheads="1"/>
          </p:cNvSpPr>
          <p:nvPr>
            <p:ph type="body" idx="1"/>
          </p:nvPr>
        </p:nvSpPr>
        <p:spPr>
          <a:xfrm>
            <a:off x="609600" y="1187452"/>
            <a:ext cx="11304104" cy="4525963"/>
          </a:xfrm>
        </p:spPr>
        <p:txBody>
          <a:bodyPr>
            <a:normAutofit/>
          </a:bodyPr>
          <a:lstStyle/>
          <a:p>
            <a:pPr>
              <a:lnSpc>
                <a:spcPct val="90000"/>
              </a:lnSpc>
            </a:pPr>
            <a:r>
              <a:rPr lang="en-US" sz="4000" dirty="0" smtClean="0">
                <a:solidFill>
                  <a:srgbClr val="1F497D"/>
                </a:solidFill>
                <a:latin typeface="Arial" charset="0"/>
              </a:rPr>
              <a:t>90% of executive leaders recognize the </a:t>
            </a:r>
            <a:r>
              <a:rPr lang="en-US" sz="4000" b="1" dirty="0" smtClean="0">
                <a:solidFill>
                  <a:srgbClr val="F79646"/>
                </a:solidFill>
                <a:latin typeface="Arial" charset="0"/>
              </a:rPr>
              <a:t>value</a:t>
            </a:r>
            <a:r>
              <a:rPr lang="en-US" sz="4000" dirty="0" smtClean="0">
                <a:solidFill>
                  <a:srgbClr val="F79646"/>
                </a:solidFill>
                <a:latin typeface="Arial" charset="0"/>
              </a:rPr>
              <a:t> </a:t>
            </a:r>
            <a:r>
              <a:rPr lang="en-US" sz="4000" dirty="0" smtClean="0">
                <a:solidFill>
                  <a:srgbClr val="1F497D"/>
                </a:solidFill>
                <a:latin typeface="Arial" charset="0"/>
              </a:rPr>
              <a:t>of employee engagement</a:t>
            </a:r>
          </a:p>
          <a:p>
            <a:pPr>
              <a:lnSpc>
                <a:spcPct val="90000"/>
              </a:lnSpc>
            </a:pPr>
            <a:r>
              <a:rPr lang="en-US" sz="4000" dirty="0" smtClean="0">
                <a:solidFill>
                  <a:srgbClr val="1F497D"/>
                </a:solidFill>
                <a:latin typeface="Arial" charset="0"/>
              </a:rPr>
              <a:t>79% consider it to be a </a:t>
            </a:r>
            <a:r>
              <a:rPr lang="en-US" sz="4000" b="1" dirty="0" smtClean="0">
                <a:solidFill>
                  <a:srgbClr val="F79646"/>
                </a:solidFill>
                <a:latin typeface="Arial" charset="0"/>
              </a:rPr>
              <a:t>key driver </a:t>
            </a:r>
            <a:r>
              <a:rPr lang="en-US" sz="4000" dirty="0" smtClean="0">
                <a:solidFill>
                  <a:srgbClr val="1F497D"/>
                </a:solidFill>
                <a:latin typeface="Arial" charset="0"/>
              </a:rPr>
              <a:t>of business performance</a:t>
            </a:r>
          </a:p>
          <a:p>
            <a:pPr>
              <a:lnSpc>
                <a:spcPct val="90000"/>
              </a:lnSpc>
            </a:pPr>
            <a:r>
              <a:rPr lang="en-US" sz="4000" dirty="0" smtClean="0">
                <a:solidFill>
                  <a:srgbClr val="1F497D"/>
                </a:solidFill>
                <a:latin typeface="Arial" charset="0"/>
              </a:rPr>
              <a:t>Only 24% believe their employees are </a:t>
            </a:r>
            <a:r>
              <a:rPr lang="en-US" sz="4000" b="1" dirty="0" smtClean="0">
                <a:solidFill>
                  <a:srgbClr val="F79646"/>
                </a:solidFill>
                <a:latin typeface="Arial" charset="0"/>
              </a:rPr>
              <a:t>engaged</a:t>
            </a:r>
            <a:endParaRPr lang="en-US" sz="4000" b="1" dirty="0">
              <a:solidFill>
                <a:srgbClr val="F79646"/>
              </a:solidFill>
              <a:latin typeface="Arial" charset="0"/>
            </a:endParaRPr>
          </a:p>
        </p:txBody>
      </p:sp>
      <p:sp>
        <p:nvSpPr>
          <p:cNvPr id="2" name="TextBox 1"/>
          <p:cNvSpPr txBox="1"/>
          <p:nvPr/>
        </p:nvSpPr>
        <p:spPr>
          <a:xfrm>
            <a:off x="7337777" y="5393282"/>
            <a:ext cx="5175955" cy="1323632"/>
          </a:xfrm>
          <a:prstGeom prst="rect">
            <a:avLst/>
          </a:prstGeom>
          <a:noFill/>
        </p:spPr>
        <p:txBody>
          <a:bodyPr wrap="square" rtlCol="0">
            <a:spAutoFit/>
          </a:bodyPr>
          <a:lstStyle/>
          <a:p>
            <a:r>
              <a:rPr lang="en-US" sz="2667" b="1" dirty="0"/>
              <a:t>Source: Towers Watson                             Global Workforce Study </a:t>
            </a:r>
            <a:endParaRPr lang="en-US" sz="2667" b="1" dirty="0" smtClean="0"/>
          </a:p>
          <a:p>
            <a:r>
              <a:rPr lang="en-US" sz="2667" b="1" dirty="0" smtClean="0"/>
              <a:t>32,000 people</a:t>
            </a:r>
            <a:endParaRPr lang="en-US" sz="2667" b="1" dirty="0"/>
          </a:p>
        </p:txBody>
      </p:sp>
    </p:spTree>
    <p:extLst>
      <p:ext uri="{BB962C8B-B14F-4D97-AF65-F5344CB8AC3E}">
        <p14:creationId xmlns:p14="http://schemas.microsoft.com/office/powerpoint/2010/main" val="93009560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2"/>
          <p:cNvSpPr txBox="1">
            <a:spLocks noChangeArrowheads="1"/>
          </p:cNvSpPr>
          <p:nvPr/>
        </p:nvSpPr>
        <p:spPr bwMode="auto">
          <a:xfrm>
            <a:off x="212034" y="0"/>
            <a:ext cx="11127316" cy="4154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500" b="1" dirty="0" smtClean="0">
                <a:solidFill>
                  <a:srgbClr val="002060"/>
                </a:solidFill>
                <a:latin typeface="Calibri" pitchFamily="34" charset="0"/>
              </a:rPr>
              <a:t>What if we were as intentional about building </a:t>
            </a:r>
            <a:r>
              <a:rPr lang="en-US" sz="6500" b="1" dirty="0" smtClean="0">
                <a:solidFill>
                  <a:schemeClr val="accent2"/>
                </a:solidFill>
                <a:latin typeface="Calibri" pitchFamily="34" charset="0"/>
              </a:rPr>
              <a:t>people</a:t>
            </a:r>
            <a:r>
              <a:rPr lang="en-US" sz="6500" b="1" dirty="0" smtClean="0">
                <a:solidFill>
                  <a:srgbClr val="002060"/>
                </a:solidFill>
                <a:latin typeface="Calibri" pitchFamily="34" charset="0"/>
              </a:rPr>
              <a:t> </a:t>
            </a:r>
            <a:r>
              <a:rPr lang="en-US" sz="6500" b="1" dirty="0" smtClean="0">
                <a:solidFill>
                  <a:schemeClr val="accent2"/>
                </a:solidFill>
                <a:latin typeface="Calibri" pitchFamily="34" charset="0"/>
              </a:rPr>
              <a:t>cultures</a:t>
            </a:r>
            <a:r>
              <a:rPr lang="en-US" sz="6500" b="1" dirty="0" smtClean="0">
                <a:solidFill>
                  <a:srgbClr val="F79646"/>
                </a:solidFill>
                <a:latin typeface="Calibri" pitchFamily="34" charset="0"/>
              </a:rPr>
              <a:t> </a:t>
            </a:r>
            <a:r>
              <a:rPr lang="en-US" sz="6500" b="1" dirty="0" smtClean="0">
                <a:solidFill>
                  <a:srgbClr val="002060"/>
                </a:solidFill>
                <a:latin typeface="Calibri" pitchFamily="34" charset="0"/>
              </a:rPr>
              <a:t>in our teams as we are about medicine?</a:t>
            </a:r>
            <a:endParaRPr lang="en-US" sz="6500" b="1" cap="small" dirty="0">
              <a:solidFill>
                <a:srgbClr val="FF8803"/>
              </a:solidFill>
              <a:latin typeface="Calibri" pitchFamily="34" charset="0"/>
            </a:endParaRPr>
          </a:p>
        </p:txBody>
      </p:sp>
      <p:pic>
        <p:nvPicPr>
          <p:cNvPr id="3" name="Picture 2"/>
          <p:cNvPicPr>
            <a:picLocks noChangeAspect="1"/>
          </p:cNvPicPr>
          <p:nvPr/>
        </p:nvPicPr>
        <p:blipFill rotWithShape="1">
          <a:blip r:embed="rId3"/>
          <a:srcRect l="16190" t="9046" r="10558" b="11228"/>
          <a:stretch/>
        </p:blipFill>
        <p:spPr>
          <a:xfrm>
            <a:off x="207692" y="4180860"/>
            <a:ext cx="3290882" cy="2385391"/>
          </a:xfrm>
          <a:prstGeom prst="rect">
            <a:avLst/>
          </a:prstGeom>
        </p:spPr>
      </p:pic>
      <p:pic>
        <p:nvPicPr>
          <p:cNvPr id="4" name="Picture 3"/>
          <p:cNvPicPr>
            <a:picLocks noChangeAspect="1"/>
          </p:cNvPicPr>
          <p:nvPr/>
        </p:nvPicPr>
        <p:blipFill>
          <a:blip r:embed="rId4"/>
          <a:stretch>
            <a:fillRect/>
          </a:stretch>
        </p:blipFill>
        <p:spPr>
          <a:xfrm>
            <a:off x="8577475" y="4153893"/>
            <a:ext cx="3174155" cy="2412358"/>
          </a:xfrm>
          <a:prstGeom prst="rect">
            <a:avLst/>
          </a:prstGeom>
        </p:spPr>
      </p:pic>
      <p:pic>
        <p:nvPicPr>
          <p:cNvPr id="5" name="Picture 4"/>
          <p:cNvPicPr>
            <a:picLocks noChangeAspect="1"/>
          </p:cNvPicPr>
          <p:nvPr/>
        </p:nvPicPr>
        <p:blipFill>
          <a:blip r:embed="rId5"/>
          <a:stretch>
            <a:fillRect/>
          </a:stretch>
        </p:blipFill>
        <p:spPr>
          <a:xfrm>
            <a:off x="3969026" y="4180860"/>
            <a:ext cx="4253948" cy="2392846"/>
          </a:xfrm>
          <a:prstGeom prst="rect">
            <a:avLst/>
          </a:prstGeom>
        </p:spPr>
      </p:pic>
    </p:spTree>
    <p:extLst>
      <p:ext uri="{BB962C8B-B14F-4D97-AF65-F5344CB8AC3E}">
        <p14:creationId xmlns:p14="http://schemas.microsoft.com/office/powerpoint/2010/main" val="1876987735"/>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gaged-employees-2.s600x6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7512" y="4796897"/>
            <a:ext cx="2754489" cy="2065867"/>
          </a:xfrm>
          <a:prstGeom prst="rect">
            <a:avLst/>
          </a:prstGeom>
        </p:spPr>
      </p:pic>
      <p:sp>
        <p:nvSpPr>
          <p:cNvPr id="54273" name="Rectangle 2"/>
          <p:cNvSpPr>
            <a:spLocks noGrp="1"/>
          </p:cNvSpPr>
          <p:nvPr>
            <p:ph type="title"/>
          </p:nvPr>
        </p:nvSpPr>
        <p:spPr>
          <a:xfrm>
            <a:off x="609600" y="160867"/>
            <a:ext cx="10972800" cy="1143000"/>
          </a:xfrm>
        </p:spPr>
        <p:txBody>
          <a:bodyPr>
            <a:normAutofit/>
          </a:bodyPr>
          <a:lstStyle/>
          <a:p>
            <a:pPr eaLnBrk="1" hangingPunct="1"/>
            <a:r>
              <a:rPr lang="en-US" sz="7200" b="1" dirty="0">
                <a:solidFill>
                  <a:schemeClr val="accent2"/>
                </a:solidFill>
                <a:latin typeface="+mn-lt"/>
                <a:ea typeface="ＭＳ Ｐゴシック" charset="0"/>
              </a:rPr>
              <a:t>Engaged </a:t>
            </a:r>
            <a:r>
              <a:rPr lang="en-US" sz="7200" b="1" dirty="0" smtClean="0">
                <a:solidFill>
                  <a:schemeClr val="accent2"/>
                </a:solidFill>
                <a:latin typeface="+mn-lt"/>
                <a:ea typeface="ＭＳ Ｐゴシック" charset="0"/>
              </a:rPr>
              <a:t>…</a:t>
            </a:r>
            <a:endParaRPr lang="en-US" sz="7200" b="1" dirty="0">
              <a:solidFill>
                <a:schemeClr val="accent2"/>
              </a:solidFill>
              <a:latin typeface="+mn-lt"/>
              <a:ea typeface="ＭＳ Ｐゴシック" charset="0"/>
            </a:endParaRPr>
          </a:p>
        </p:txBody>
      </p:sp>
      <p:sp>
        <p:nvSpPr>
          <p:cNvPr id="54274" name="Rectangle 3"/>
          <p:cNvSpPr>
            <a:spLocks noGrp="1"/>
          </p:cNvSpPr>
          <p:nvPr>
            <p:ph type="body" idx="1"/>
          </p:nvPr>
        </p:nvSpPr>
        <p:spPr>
          <a:xfrm>
            <a:off x="609600" y="1303867"/>
            <a:ext cx="10972800" cy="4525963"/>
          </a:xfrm>
        </p:spPr>
        <p:txBody>
          <a:bodyPr>
            <a:normAutofit fontScale="92500" lnSpcReduction="10000"/>
          </a:bodyPr>
          <a:lstStyle/>
          <a:p>
            <a:pPr eaLnBrk="1" hangingPunct="1">
              <a:lnSpc>
                <a:spcPct val="90000"/>
              </a:lnSpc>
            </a:pPr>
            <a:r>
              <a:rPr lang="en-US" sz="5333" dirty="0">
                <a:solidFill>
                  <a:schemeClr val="tx2"/>
                </a:solidFill>
                <a:ea typeface="ＭＳ Ｐゴシック" charset="0"/>
                <a:cs typeface="Arial"/>
              </a:rPr>
              <a:t>Show innovation and creativity</a:t>
            </a:r>
          </a:p>
          <a:p>
            <a:pPr eaLnBrk="1" hangingPunct="1">
              <a:lnSpc>
                <a:spcPct val="90000"/>
              </a:lnSpc>
            </a:pPr>
            <a:r>
              <a:rPr lang="en-US" sz="5333" dirty="0">
                <a:solidFill>
                  <a:schemeClr val="accent2"/>
                </a:solidFill>
                <a:ea typeface="ＭＳ Ｐゴシック" charset="0"/>
                <a:cs typeface="Arial"/>
              </a:rPr>
              <a:t>Take personal responsibility</a:t>
            </a:r>
          </a:p>
          <a:p>
            <a:pPr eaLnBrk="1" hangingPunct="1">
              <a:lnSpc>
                <a:spcPct val="90000"/>
              </a:lnSpc>
            </a:pPr>
            <a:r>
              <a:rPr lang="en-US" sz="5333" dirty="0">
                <a:solidFill>
                  <a:schemeClr val="tx2"/>
                </a:solidFill>
                <a:ea typeface="ＭＳ Ｐゴシック" charset="0"/>
                <a:cs typeface="Arial"/>
              </a:rPr>
              <a:t>Want to contribute to organization’s success</a:t>
            </a:r>
          </a:p>
          <a:p>
            <a:pPr eaLnBrk="1" hangingPunct="1">
              <a:lnSpc>
                <a:spcPct val="90000"/>
              </a:lnSpc>
            </a:pPr>
            <a:r>
              <a:rPr lang="en-US" sz="5333" dirty="0">
                <a:solidFill>
                  <a:srgbClr val="F79646"/>
                </a:solidFill>
                <a:ea typeface="ＭＳ Ｐゴシック" charset="0"/>
                <a:cs typeface="Arial"/>
              </a:rPr>
              <a:t>Emotionally bonded to core values</a:t>
            </a:r>
          </a:p>
          <a:p>
            <a:pPr eaLnBrk="1" hangingPunct="1">
              <a:lnSpc>
                <a:spcPct val="90000"/>
              </a:lnSpc>
            </a:pPr>
            <a:r>
              <a:rPr lang="en-US" sz="5333" dirty="0">
                <a:solidFill>
                  <a:schemeClr val="tx2"/>
                </a:solidFill>
                <a:ea typeface="ＭＳ Ｐゴシック" charset="0"/>
                <a:cs typeface="Arial"/>
              </a:rPr>
              <a:t>They care … don’</a:t>
            </a:r>
            <a:r>
              <a:rPr lang="en-US" altLang="ja-JP" sz="5333" dirty="0">
                <a:solidFill>
                  <a:schemeClr val="tx2"/>
                </a:solidFill>
                <a:ea typeface="ＭＳ Ｐゴシック" charset="0"/>
                <a:cs typeface="Arial"/>
              </a:rPr>
              <a:t>t just do their jobs</a:t>
            </a:r>
            <a:endParaRPr lang="en-US" sz="5333" dirty="0">
              <a:solidFill>
                <a:schemeClr val="tx2"/>
              </a:solidFill>
              <a:ea typeface="ＭＳ Ｐゴシック" charset="0"/>
              <a:cs typeface="Arial"/>
            </a:endParaRPr>
          </a:p>
        </p:txBody>
      </p:sp>
    </p:spTree>
    <p:extLst>
      <p:ext uri="{BB962C8B-B14F-4D97-AF65-F5344CB8AC3E}">
        <p14:creationId xmlns:p14="http://schemas.microsoft.com/office/powerpoint/2010/main" val="57077553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770" name="Rectangle 2"/>
          <p:cNvSpPr>
            <a:spLocks noGrp="1" noChangeArrowheads="1"/>
          </p:cNvSpPr>
          <p:nvPr>
            <p:ph type="title"/>
          </p:nvPr>
        </p:nvSpPr>
        <p:spPr>
          <a:xfrm>
            <a:off x="1384301" y="-7880"/>
            <a:ext cx="9309100" cy="857251"/>
          </a:xfrm>
        </p:spPr>
        <p:txBody>
          <a:bodyPr>
            <a:normAutofit/>
          </a:bodyPr>
          <a:lstStyle/>
          <a:p>
            <a:r>
              <a:rPr lang="en-US" b="1" dirty="0" smtClean="0">
                <a:solidFill>
                  <a:schemeClr val="tx2"/>
                </a:solidFill>
                <a:latin typeface="Arial"/>
                <a:cs typeface="Arial"/>
              </a:rPr>
              <a:t>USA Engagement </a:t>
            </a:r>
            <a:r>
              <a:rPr lang="en-US" b="1" dirty="0">
                <a:solidFill>
                  <a:schemeClr val="tx2"/>
                </a:solidFill>
                <a:latin typeface="Arial"/>
                <a:cs typeface="Arial"/>
              </a:rPr>
              <a:t>t</a:t>
            </a:r>
            <a:r>
              <a:rPr lang="en-US" b="1" dirty="0" smtClean="0">
                <a:solidFill>
                  <a:schemeClr val="tx2"/>
                </a:solidFill>
                <a:latin typeface="Arial"/>
                <a:cs typeface="Arial"/>
              </a:rPr>
              <a:t>op 3 drivers</a:t>
            </a:r>
            <a:endParaRPr lang="en-US" b="1" dirty="0">
              <a:solidFill>
                <a:schemeClr val="tx2"/>
              </a:solidFill>
              <a:latin typeface="Arial"/>
              <a:cs typeface="Arial"/>
            </a:endParaRPr>
          </a:p>
        </p:txBody>
      </p:sp>
      <p:graphicFrame>
        <p:nvGraphicFramePr>
          <p:cNvPr id="1184771" name="Group 3"/>
          <p:cNvGraphicFramePr>
            <a:graphicFrameLocks noGrp="1"/>
          </p:cNvGraphicFramePr>
          <p:nvPr>
            <p:extLst>
              <p:ext uri="{D42A27DB-BD31-4B8C-83A1-F6EECF244321}">
                <p14:modId xmlns:p14="http://schemas.microsoft.com/office/powerpoint/2010/main" val="1361819776"/>
              </p:ext>
            </p:extLst>
          </p:nvPr>
        </p:nvGraphicFramePr>
        <p:xfrm>
          <a:off x="1638343" y="955157"/>
          <a:ext cx="9664962" cy="5902842"/>
        </p:xfrm>
        <a:graphic>
          <a:graphicData uri="http://schemas.openxmlformats.org/drawingml/2006/table">
            <a:tbl>
              <a:tblPr/>
              <a:tblGrid>
                <a:gridCol w="1964173">
                  <a:extLst>
                    <a:ext uri="{9D8B030D-6E8A-4147-A177-3AD203B41FA5}">
                      <a16:colId xmlns:a16="http://schemas.microsoft.com/office/drawing/2014/main" xmlns="" val="20000"/>
                    </a:ext>
                  </a:extLst>
                </a:gridCol>
                <a:gridCol w="778004">
                  <a:extLst>
                    <a:ext uri="{9D8B030D-6E8A-4147-A177-3AD203B41FA5}">
                      <a16:colId xmlns:a16="http://schemas.microsoft.com/office/drawing/2014/main" xmlns="" val="20001"/>
                    </a:ext>
                  </a:extLst>
                </a:gridCol>
                <a:gridCol w="973679">
                  <a:extLst>
                    <a:ext uri="{9D8B030D-6E8A-4147-A177-3AD203B41FA5}">
                      <a16:colId xmlns:a16="http://schemas.microsoft.com/office/drawing/2014/main" xmlns="" val="20002"/>
                    </a:ext>
                  </a:extLst>
                </a:gridCol>
                <a:gridCol w="815467">
                  <a:extLst>
                    <a:ext uri="{9D8B030D-6E8A-4147-A177-3AD203B41FA5}">
                      <a16:colId xmlns:a16="http://schemas.microsoft.com/office/drawing/2014/main" xmlns="" val="20003"/>
                    </a:ext>
                  </a:extLst>
                </a:gridCol>
                <a:gridCol w="815530">
                  <a:extLst>
                    <a:ext uri="{9D8B030D-6E8A-4147-A177-3AD203B41FA5}">
                      <a16:colId xmlns:a16="http://schemas.microsoft.com/office/drawing/2014/main" xmlns="" val="20004"/>
                    </a:ext>
                  </a:extLst>
                </a:gridCol>
                <a:gridCol w="752083">
                  <a:extLst>
                    <a:ext uri="{9D8B030D-6E8A-4147-A177-3AD203B41FA5}">
                      <a16:colId xmlns:a16="http://schemas.microsoft.com/office/drawing/2014/main" xmlns="" val="20005"/>
                    </a:ext>
                  </a:extLst>
                </a:gridCol>
                <a:gridCol w="789688">
                  <a:extLst>
                    <a:ext uri="{9D8B030D-6E8A-4147-A177-3AD203B41FA5}">
                      <a16:colId xmlns:a16="http://schemas.microsoft.com/office/drawing/2014/main" xmlns="" val="20006"/>
                    </a:ext>
                  </a:extLst>
                </a:gridCol>
                <a:gridCol w="695678">
                  <a:extLst>
                    <a:ext uri="{9D8B030D-6E8A-4147-A177-3AD203B41FA5}">
                      <a16:colId xmlns:a16="http://schemas.microsoft.com/office/drawing/2014/main" xmlns="" val="20007"/>
                    </a:ext>
                  </a:extLst>
                </a:gridCol>
                <a:gridCol w="724514">
                  <a:extLst>
                    <a:ext uri="{9D8B030D-6E8A-4147-A177-3AD203B41FA5}">
                      <a16:colId xmlns:a16="http://schemas.microsoft.com/office/drawing/2014/main" xmlns="" val="20008"/>
                    </a:ext>
                  </a:extLst>
                </a:gridCol>
                <a:gridCol w="709821">
                  <a:extLst>
                    <a:ext uri="{9D8B030D-6E8A-4147-A177-3AD203B41FA5}">
                      <a16:colId xmlns:a16="http://schemas.microsoft.com/office/drawing/2014/main" xmlns="" val="20009"/>
                    </a:ext>
                  </a:extLst>
                </a:gridCol>
                <a:gridCol w="646325">
                  <a:extLst>
                    <a:ext uri="{9D8B030D-6E8A-4147-A177-3AD203B41FA5}">
                      <a16:colId xmlns:a16="http://schemas.microsoft.com/office/drawing/2014/main" xmlns="" val="20010"/>
                    </a:ext>
                  </a:extLst>
                </a:gridCol>
              </a:tblGrid>
              <a:tr h="542794">
                <a:tc>
                  <a:txBody>
                    <a:bodyPr/>
                    <a:lstStyle/>
                    <a:p>
                      <a:pPr marL="0" marR="0" lvl="0" indent="0" algn="l"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800" b="1" i="0" u="none" strike="noStrike" cap="none" normalizeH="0" baseline="0">
                          <a:ln>
                            <a:noFill/>
                          </a:ln>
                          <a:solidFill>
                            <a:schemeClr val="bg1"/>
                          </a:solidFill>
                          <a:effectLst/>
                          <a:latin typeface="Arial" charset="0"/>
                          <a:ea typeface="ＭＳ Ｐゴシック" charset="0"/>
                        </a:rPr>
                        <a:t>Overall</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400" b="1" i="0" u="none" strike="noStrike" cap="none" normalizeH="0" baseline="0" dirty="0" smtClean="0">
                          <a:ln>
                            <a:noFill/>
                          </a:ln>
                          <a:solidFill>
                            <a:schemeClr val="bg1"/>
                          </a:solidFill>
                          <a:effectLst/>
                          <a:latin typeface="Arial" charset="0"/>
                          <a:ea typeface="ＭＳ Ｐゴシック" charset="0"/>
                        </a:rPr>
                        <a:t>USA</a:t>
                      </a:r>
                      <a:endParaRPr kumimoji="0" lang="en-US" sz="800" b="1" i="0" u="none" strike="noStrike" cap="none" normalizeH="0" baseline="0" dirty="0">
                        <a:ln>
                          <a:noFill/>
                        </a:ln>
                        <a:solidFill>
                          <a:schemeClr val="bg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800" b="1" i="0" u="none" strike="noStrike" cap="none" normalizeH="0" baseline="0" dirty="0">
                          <a:ln>
                            <a:noFill/>
                          </a:ln>
                          <a:solidFill>
                            <a:schemeClr val="bg1"/>
                          </a:solidFill>
                          <a:effectLst/>
                          <a:latin typeface="Arial" charset="0"/>
                          <a:ea typeface="ＭＳ Ｐゴシック" charset="0"/>
                        </a:rPr>
                        <a:t>China</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800" b="1" i="0" u="none" strike="noStrike" cap="none" normalizeH="0" baseline="0">
                          <a:ln>
                            <a:noFill/>
                          </a:ln>
                          <a:solidFill>
                            <a:schemeClr val="bg1"/>
                          </a:solidFill>
                          <a:effectLst/>
                          <a:latin typeface="Arial" charset="0"/>
                          <a:ea typeface="ＭＳ Ｐゴシック" charset="0"/>
                        </a:rPr>
                        <a:t>Germany</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800" b="1" i="0" u="none" strike="noStrike" cap="none" normalizeH="0" baseline="0" dirty="0">
                          <a:ln>
                            <a:noFill/>
                          </a:ln>
                          <a:solidFill>
                            <a:schemeClr val="bg1"/>
                          </a:solidFill>
                          <a:effectLst/>
                          <a:latin typeface="Arial" charset="0"/>
                          <a:ea typeface="ＭＳ Ｐゴシック" charset="0"/>
                        </a:rPr>
                        <a:t>India</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800" b="1" i="0" u="none" strike="noStrike" cap="none" normalizeH="0" baseline="0">
                          <a:ln>
                            <a:noFill/>
                          </a:ln>
                          <a:solidFill>
                            <a:schemeClr val="bg1"/>
                          </a:solidFill>
                          <a:effectLst/>
                          <a:latin typeface="Arial" charset="0"/>
                          <a:ea typeface="ＭＳ Ｐゴシック" charset="0"/>
                        </a:rPr>
                        <a:t>Japan</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800" b="1" i="0" u="none" strike="noStrike" cap="none" normalizeH="0" baseline="0" dirty="0" smtClean="0">
                          <a:ln>
                            <a:noFill/>
                          </a:ln>
                          <a:solidFill>
                            <a:schemeClr val="bg1"/>
                          </a:solidFill>
                          <a:effectLst/>
                          <a:latin typeface="Arial" charset="0"/>
                          <a:ea typeface="ＭＳ Ｐゴシック" charset="0"/>
                        </a:rPr>
                        <a:t>Brazil</a:t>
                      </a:r>
                      <a:endParaRPr kumimoji="0" lang="en-US" sz="200" b="1" i="0" u="none" strike="noStrike" cap="none" normalizeH="0" baseline="0" dirty="0">
                        <a:ln>
                          <a:noFill/>
                        </a:ln>
                        <a:solidFill>
                          <a:schemeClr val="bg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800" b="1" i="0" u="none" strike="noStrike" cap="none" normalizeH="0" baseline="0" dirty="0">
                          <a:ln>
                            <a:noFill/>
                          </a:ln>
                          <a:solidFill>
                            <a:schemeClr val="bg1"/>
                          </a:solidFill>
                          <a:effectLst/>
                          <a:latin typeface="Arial" charset="0"/>
                          <a:ea typeface="ＭＳ Ｐゴシック" charset="0"/>
                        </a:rPr>
                        <a:t>UAE</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800" b="1" i="0" u="none" strike="noStrike" cap="none" normalizeH="0" baseline="0">
                          <a:ln>
                            <a:noFill/>
                          </a:ln>
                          <a:solidFill>
                            <a:schemeClr val="bg1"/>
                          </a:solidFill>
                          <a:effectLst/>
                          <a:latin typeface="Arial" charset="0"/>
                          <a:ea typeface="ＭＳ Ｐゴシック" charset="0"/>
                        </a:rPr>
                        <a:t>UK</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800" b="1" i="0" u="none" strike="noStrike" cap="none" normalizeH="0" baseline="0" dirty="0" smtClean="0">
                          <a:ln>
                            <a:noFill/>
                          </a:ln>
                          <a:solidFill>
                            <a:schemeClr val="bg1"/>
                          </a:solidFill>
                          <a:effectLst/>
                          <a:latin typeface="Arial" charset="0"/>
                          <a:ea typeface="ＭＳ Ｐゴシック" charset="0"/>
                        </a:rPr>
                        <a:t>Mex</a:t>
                      </a:r>
                      <a:endParaRPr kumimoji="0" lang="en-US" sz="800" b="1" i="0" u="none" strike="noStrike" cap="none" normalizeH="0" baseline="0" dirty="0">
                        <a:ln>
                          <a:noFill/>
                        </a:ln>
                        <a:solidFill>
                          <a:schemeClr val="bg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xmlns="" val="10000"/>
                  </a:ext>
                </a:extLst>
              </a:tr>
              <a:tr h="938176">
                <a:tc>
                  <a:txBody>
                    <a:bodyPr/>
                    <a:lstStyle/>
                    <a:p>
                      <a:pPr marL="0" marR="0" lvl="0" indent="0" algn="l"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2200" b="1" i="0" u="none" strike="noStrike" cap="none" normalizeH="0" baseline="0" dirty="0">
                          <a:ln>
                            <a:noFill/>
                          </a:ln>
                          <a:solidFill>
                            <a:schemeClr val="tx1"/>
                          </a:solidFill>
                          <a:effectLst/>
                          <a:latin typeface="Arial" charset="0"/>
                          <a:ea typeface="ＭＳ Ｐゴシック" charset="0"/>
                        </a:rPr>
                        <a:t>Opportunity &amp; Well-Being</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rPr>
                        <a:t>1</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3600" b="1" i="0" u="none" strike="noStrike" cap="none" normalizeH="0" baseline="0" dirty="0">
                          <a:ln>
                            <a:noFill/>
                          </a:ln>
                          <a:solidFill>
                            <a:schemeClr val="tx1"/>
                          </a:solidFill>
                          <a:effectLst/>
                          <a:latin typeface="Arial" charset="0"/>
                          <a:ea typeface="ＭＳ Ｐゴシック" charset="0"/>
                        </a:rPr>
                        <a:t>1</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dirty="0">
                          <a:ln>
                            <a:noFill/>
                          </a:ln>
                          <a:solidFill>
                            <a:schemeClr val="tx1"/>
                          </a:solidFill>
                          <a:effectLst/>
                          <a:latin typeface="Arial" charset="0"/>
                          <a:ea typeface="ＭＳ Ｐゴシック" charset="0"/>
                        </a:rPr>
                        <a:t>1</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dirty="0">
                          <a:ln>
                            <a:noFill/>
                          </a:ln>
                          <a:solidFill>
                            <a:schemeClr val="tx1"/>
                          </a:solidFill>
                          <a:effectLst/>
                          <a:latin typeface="Arial" charset="0"/>
                          <a:ea typeface="ＭＳ Ｐゴシック" charset="0"/>
                        </a:rPr>
                        <a:t>1</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rPr>
                        <a:t>1</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dirty="0">
                          <a:ln>
                            <a:noFill/>
                          </a:ln>
                          <a:solidFill>
                            <a:schemeClr val="tx1"/>
                          </a:solidFill>
                          <a:effectLst/>
                          <a:latin typeface="Arial" charset="0"/>
                          <a:ea typeface="ＭＳ Ｐゴシック" charset="0"/>
                        </a:rPr>
                        <a:t>1</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dirty="0">
                          <a:ln>
                            <a:noFill/>
                          </a:ln>
                          <a:solidFill>
                            <a:schemeClr val="tx1"/>
                          </a:solidFill>
                          <a:effectLst/>
                          <a:latin typeface="Arial" charset="0"/>
                          <a:ea typeface="ＭＳ Ｐゴシック" charset="0"/>
                        </a:rPr>
                        <a:t>1</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rPr>
                        <a:t>1</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rPr>
                        <a:t>1</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rPr>
                        <a:t>1</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xmlns="" val="10001"/>
                  </a:ext>
                </a:extLst>
              </a:tr>
              <a:tr h="649507">
                <a:tc>
                  <a:txBody>
                    <a:bodyPr/>
                    <a:lstStyle/>
                    <a:p>
                      <a:pPr marL="0" marR="0" lvl="0" indent="0" algn="l"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800" b="1" i="0" u="none" strike="noStrike" cap="none" normalizeH="0" baseline="0" dirty="0">
                          <a:ln>
                            <a:noFill/>
                          </a:ln>
                          <a:solidFill>
                            <a:schemeClr val="tx1"/>
                          </a:solidFill>
                          <a:effectLst/>
                          <a:latin typeface="Arial" charset="0"/>
                          <a:ea typeface="ＭＳ Ｐゴシック" charset="0"/>
                        </a:rPr>
                        <a:t>Trust</a:t>
                      </a:r>
                      <a:endParaRPr kumimoji="0" lang="en-US" sz="105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rPr>
                        <a:t>2</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36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rPr>
                        <a:t>2</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rPr>
                        <a:t>2</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rPr>
                        <a:t>3</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dirty="0">
                          <a:ln>
                            <a:noFill/>
                          </a:ln>
                          <a:solidFill>
                            <a:schemeClr val="tx1"/>
                          </a:solidFill>
                          <a:effectLst/>
                          <a:latin typeface="Arial" charset="0"/>
                          <a:ea typeface="ＭＳ Ｐゴシック" charset="0"/>
                        </a:rPr>
                        <a:t>2</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rPr>
                        <a:t>3</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rPr>
                        <a:t>3</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dirty="0" smtClean="0">
                          <a:ln>
                            <a:noFill/>
                          </a:ln>
                          <a:solidFill>
                            <a:schemeClr val="tx1"/>
                          </a:solidFill>
                          <a:effectLst/>
                          <a:latin typeface="Arial" charset="0"/>
                          <a:ea typeface="ＭＳ Ｐゴシック" charset="0"/>
                        </a:rPr>
                        <a:t>2</a:t>
                      </a: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xmlns="" val="10002"/>
                  </a:ext>
                </a:extLst>
              </a:tr>
              <a:tr h="649507">
                <a:tc>
                  <a:txBody>
                    <a:bodyPr/>
                    <a:lstStyle/>
                    <a:p>
                      <a:pPr marL="0" marR="0" lvl="0" indent="0" algn="l"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2400" b="1" i="0" u="none" strike="noStrike" cap="none" normalizeH="0" baseline="0" dirty="0" smtClean="0">
                          <a:ln>
                            <a:noFill/>
                          </a:ln>
                          <a:solidFill>
                            <a:schemeClr val="tx1"/>
                          </a:solidFill>
                          <a:effectLst/>
                          <a:latin typeface="Arial" charset="0"/>
                          <a:ea typeface="ＭＳ Ｐゴシック" charset="0"/>
                        </a:rPr>
                        <a:t>Pride</a:t>
                      </a:r>
                      <a:endParaRPr kumimoji="0" lang="en-US" sz="9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rPr>
                        <a:t>3</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3600" b="1" i="0" u="none" strike="noStrike" cap="none" normalizeH="0" baseline="0" dirty="0">
                          <a:ln>
                            <a:noFill/>
                          </a:ln>
                          <a:solidFill>
                            <a:schemeClr val="tx1"/>
                          </a:solidFill>
                          <a:effectLst/>
                          <a:latin typeface="Arial" charset="0"/>
                          <a:ea typeface="ＭＳ Ｐゴシック" charset="0"/>
                        </a:rPr>
                        <a:t>2</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rPr>
                        <a:t>3</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rPr>
                        <a:t>3</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dirty="0">
                          <a:ln>
                            <a:noFill/>
                          </a:ln>
                          <a:solidFill>
                            <a:schemeClr val="tx1"/>
                          </a:solidFill>
                          <a:effectLst/>
                          <a:latin typeface="Arial" charset="0"/>
                          <a:ea typeface="ＭＳ Ｐゴシック" charset="0"/>
                        </a:rPr>
                        <a:t>3</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rPr>
                        <a:t>2</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rPr>
                        <a:t>2</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dirty="0" smtClean="0">
                          <a:ln>
                            <a:noFill/>
                          </a:ln>
                          <a:solidFill>
                            <a:schemeClr val="tx1"/>
                          </a:solidFill>
                          <a:effectLst/>
                          <a:latin typeface="Arial" charset="0"/>
                          <a:ea typeface="ＭＳ Ｐゴシック" charset="0"/>
                        </a:rPr>
                        <a:t>3</a:t>
                      </a: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xmlns="" val="10003"/>
                  </a:ext>
                </a:extLst>
              </a:tr>
              <a:tr h="625124">
                <a:tc>
                  <a:txBody>
                    <a:bodyPr/>
                    <a:lstStyle/>
                    <a:p>
                      <a:pPr marL="0" marR="0" lvl="0" indent="0" algn="l"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800" b="1" i="0" u="none" strike="noStrike" cap="none" normalizeH="0" baseline="0" dirty="0" smtClean="0">
                          <a:ln>
                            <a:noFill/>
                          </a:ln>
                          <a:solidFill>
                            <a:schemeClr val="tx1"/>
                          </a:solidFill>
                          <a:effectLst/>
                          <a:latin typeface="Arial" charset="0"/>
                          <a:ea typeface="ＭＳ Ｐゴシック" charset="0"/>
                        </a:rPr>
                        <a:t>Recognition</a:t>
                      </a:r>
                      <a:endParaRPr kumimoji="0" lang="en-US" sz="16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dirty="0">
                          <a:ln>
                            <a:noFill/>
                          </a:ln>
                          <a:solidFill>
                            <a:schemeClr val="tx1"/>
                          </a:solidFill>
                          <a:effectLst/>
                          <a:latin typeface="Arial" charset="0"/>
                          <a:ea typeface="ＭＳ Ｐゴシック" charset="0"/>
                        </a:rPr>
                        <a:t>2</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rPr>
                        <a:t>5</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xmlns="" val="10004"/>
                  </a:ext>
                </a:extLst>
              </a:tr>
              <a:tr h="585359">
                <a:tc>
                  <a:txBody>
                    <a:bodyPr/>
                    <a:lstStyle/>
                    <a:p>
                      <a:pPr marL="0" marR="0" lvl="0" indent="0" algn="l"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800" b="1" i="0" u="none" strike="noStrike" cap="none" normalizeH="0" baseline="0" dirty="0">
                          <a:ln>
                            <a:noFill/>
                          </a:ln>
                          <a:solidFill>
                            <a:schemeClr val="tx1"/>
                          </a:solidFill>
                          <a:effectLst/>
                          <a:latin typeface="Arial" charset="0"/>
                          <a:ea typeface="ＭＳ Ｐゴシック" charset="0"/>
                        </a:rPr>
                        <a:t>Accountability</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dirty="0">
                          <a:ln>
                            <a:noFill/>
                          </a:ln>
                          <a:solidFill>
                            <a:schemeClr val="tx1"/>
                          </a:solidFill>
                          <a:effectLst/>
                          <a:latin typeface="Arial" charset="0"/>
                          <a:ea typeface="ＭＳ Ｐゴシック" charset="0"/>
                        </a:rPr>
                        <a:t>3</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xmlns="" val="10005"/>
                  </a:ext>
                </a:extLst>
              </a:tr>
              <a:tr h="452989">
                <a:tc>
                  <a:txBody>
                    <a:bodyPr/>
                    <a:lstStyle/>
                    <a:p>
                      <a:pPr marL="0" marR="0" lvl="0" indent="0" algn="l"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800" b="1" i="0" u="none" strike="noStrike" cap="none" normalizeH="0" baseline="0" dirty="0">
                          <a:ln>
                            <a:noFill/>
                          </a:ln>
                          <a:solidFill>
                            <a:schemeClr val="tx1"/>
                          </a:solidFill>
                          <a:effectLst/>
                          <a:latin typeface="Arial" charset="0"/>
                          <a:ea typeface="ＭＳ Ｐゴシック" charset="0"/>
                        </a:rPr>
                        <a:t>Alignment</a:t>
                      </a:r>
                      <a:endParaRPr kumimoji="0" lang="en-US" sz="16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rPr>
                        <a:t>2</a:t>
                      </a: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xmlns="" val="10006"/>
                  </a:ext>
                </a:extLst>
              </a:tr>
              <a:tr h="938176">
                <a:tc>
                  <a:txBody>
                    <a:bodyPr/>
                    <a:lstStyle/>
                    <a:p>
                      <a:pPr marL="0" marR="0" lvl="0" indent="0" algn="l"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2000" b="1" i="0" u="none" strike="noStrike" cap="none" normalizeH="0" baseline="0" dirty="0" smtClean="0">
                          <a:ln>
                            <a:noFill/>
                          </a:ln>
                          <a:solidFill>
                            <a:schemeClr val="tx1"/>
                          </a:solidFill>
                          <a:effectLst/>
                          <a:latin typeface="Arial" charset="0"/>
                          <a:ea typeface="ＭＳ Ｐゴシック" charset="0"/>
                        </a:rPr>
                        <a:t>Goal-Setting</a:t>
                      </a:r>
                      <a:endParaRPr kumimoji="0" lang="en-US" sz="20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defRPr/>
                      </a:pPr>
                      <a:r>
                        <a:rPr kumimoji="0" lang="en-US" sz="3600" b="1" i="0" u="none" strike="noStrike" cap="none" normalizeH="0" baseline="0" dirty="0" smtClean="0">
                          <a:ln>
                            <a:noFill/>
                          </a:ln>
                          <a:solidFill>
                            <a:schemeClr val="tx1"/>
                          </a:solidFill>
                          <a:effectLst/>
                          <a:latin typeface="Arial" charset="0"/>
                          <a:ea typeface="ＭＳ Ｐゴシック" charset="0"/>
                        </a:rPr>
                        <a:t>3</a:t>
                      </a:r>
                    </a:p>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xmlns="" val="10007"/>
                  </a:ext>
                </a:extLst>
              </a:tr>
              <a:tr h="521210">
                <a:tc>
                  <a:txBody>
                    <a:bodyPr/>
                    <a:lstStyle/>
                    <a:p>
                      <a:pPr marL="0" marR="0" lvl="0" indent="0" algn="l" defTabSz="914400" rtl="0" eaLnBrk="1" fontAlgn="base" latinLnBrk="0" hangingPunct="1">
                        <a:lnSpc>
                          <a:spcPct val="100000"/>
                        </a:lnSpc>
                        <a:spcBef>
                          <a:spcPct val="50000"/>
                        </a:spcBef>
                        <a:spcAft>
                          <a:spcPct val="0"/>
                        </a:spcAft>
                        <a:buClr>
                          <a:srgbClr val="0099FF"/>
                        </a:buClr>
                        <a:buSzPct val="90000"/>
                        <a:buFont typeface="Wingdings" charset="0"/>
                        <a:buNone/>
                        <a:tabLst/>
                      </a:pPr>
                      <a:r>
                        <a:rPr kumimoji="0" lang="en-US" sz="1600" b="1" i="0" u="none" strike="noStrike" cap="none" normalizeH="0" baseline="0" dirty="0" smtClean="0">
                          <a:ln>
                            <a:noFill/>
                          </a:ln>
                          <a:solidFill>
                            <a:schemeClr val="tx1"/>
                          </a:solidFill>
                          <a:effectLst/>
                          <a:latin typeface="Arial" charset="0"/>
                          <a:ea typeface="ＭＳ Ｐゴシック" charset="0"/>
                        </a:rPr>
                        <a:t>Communication</a:t>
                      </a:r>
                      <a:endParaRPr kumimoji="0" lang="en-US" sz="16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50000"/>
                        </a:spcBef>
                        <a:spcAft>
                          <a:spcPct val="0"/>
                        </a:spcAft>
                        <a:buClr>
                          <a:srgbClr val="0099FF"/>
                        </a:buClr>
                        <a:buSzPct val="90000"/>
                        <a:buFont typeface="Wingdings" charset="0"/>
                        <a:buNone/>
                        <a:tabLst/>
                      </a:pPr>
                      <a:endParaRPr kumimoji="0" lang="en-US" sz="1200" b="1" i="0" u="none" strike="noStrike" cap="none" normalizeH="0" baseline="0" dirty="0">
                        <a:ln>
                          <a:noFill/>
                        </a:ln>
                        <a:solidFill>
                          <a:schemeClr val="tx1"/>
                        </a:solidFill>
                        <a:effectLst/>
                        <a:latin typeface="Arial" charset="0"/>
                        <a:ea typeface="ＭＳ Ｐゴシック" charset="0"/>
                      </a:endParaRPr>
                    </a:p>
                  </a:txBody>
                  <a:tcPr marL="68580" marR="68580" marT="34291" marB="342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xmlns="" val="10008"/>
                  </a:ext>
                </a:extLst>
              </a:tr>
            </a:tbl>
          </a:graphicData>
        </a:graphic>
      </p:graphicFrame>
      <p:sp>
        <p:nvSpPr>
          <p:cNvPr id="5" name="Rectangle 18"/>
          <p:cNvSpPr>
            <a:spLocks noChangeArrowheads="1"/>
          </p:cNvSpPr>
          <p:nvPr/>
        </p:nvSpPr>
        <p:spPr bwMode="auto">
          <a:xfrm>
            <a:off x="6047251" y="4439467"/>
            <a:ext cx="5587323" cy="1768246"/>
          </a:xfrm>
          <a:prstGeom prst="rect">
            <a:avLst/>
          </a:prstGeom>
          <a:solidFill>
            <a:schemeClr val="accent6">
              <a:lumMod val="60000"/>
              <a:lumOff val="40000"/>
            </a:schemeClr>
          </a:solidFill>
          <a:ln w="19050">
            <a:solidFill>
              <a:schemeClr val="accent1"/>
            </a:solidFill>
          </a:ln>
          <a:effectLst/>
        </p:spPr>
        <p:txBody>
          <a:bodyPr anchor="ctr"/>
          <a:lstStyle/>
          <a:p>
            <a:pPr>
              <a:spcBef>
                <a:spcPct val="50000"/>
              </a:spcBef>
            </a:pPr>
            <a:r>
              <a:rPr lang="en-US" altLang="x-none" sz="2400" dirty="0"/>
              <a:t>* Senior management does a good job of clearly </a:t>
            </a:r>
            <a:r>
              <a:rPr lang="en-US" altLang="x-none" sz="2400" u="sng" dirty="0"/>
              <a:t>stating</a:t>
            </a:r>
            <a:r>
              <a:rPr lang="en-US" altLang="x-none" sz="2400" dirty="0"/>
              <a:t> my organization’s </a:t>
            </a:r>
            <a:r>
              <a:rPr lang="en-US" altLang="x-none" sz="2400" u="sng" dirty="0"/>
              <a:t>goals</a:t>
            </a:r>
            <a:r>
              <a:rPr lang="en-US" altLang="x-none" sz="2400" dirty="0"/>
              <a:t>.                                                         *My immediate supervisor </a:t>
            </a:r>
            <a:r>
              <a:rPr lang="en-US" altLang="x-none" sz="2400" u="sng" dirty="0"/>
              <a:t>plans</a:t>
            </a:r>
            <a:r>
              <a:rPr lang="en-US" altLang="x-none" sz="2400" dirty="0"/>
              <a:t> our </a:t>
            </a:r>
            <a:r>
              <a:rPr lang="en-US" altLang="x-none" sz="2400" u="sng" dirty="0"/>
              <a:t>work</a:t>
            </a:r>
            <a:r>
              <a:rPr lang="en-US" altLang="x-none" sz="2400" dirty="0"/>
              <a:t> around our most important </a:t>
            </a:r>
            <a:r>
              <a:rPr lang="en-US" altLang="x-none" sz="2400" u="sng" dirty="0"/>
              <a:t>goals</a:t>
            </a:r>
            <a:r>
              <a:rPr lang="en-US" altLang="x-none" sz="2400" dirty="0"/>
              <a:t>.</a:t>
            </a:r>
          </a:p>
        </p:txBody>
      </p:sp>
      <p:sp>
        <p:nvSpPr>
          <p:cNvPr id="6" name="Rectangle 17"/>
          <p:cNvSpPr>
            <a:spLocks noChangeArrowheads="1"/>
          </p:cNvSpPr>
          <p:nvPr/>
        </p:nvSpPr>
        <p:spPr bwMode="auto">
          <a:xfrm>
            <a:off x="6047251" y="3030484"/>
            <a:ext cx="5585949" cy="1200736"/>
          </a:xfrm>
          <a:prstGeom prst="rect">
            <a:avLst/>
          </a:prstGeom>
          <a:solidFill>
            <a:schemeClr val="accent6">
              <a:lumMod val="60000"/>
              <a:lumOff val="40000"/>
            </a:schemeClr>
          </a:solidFill>
          <a:ln w="19050">
            <a:solidFill>
              <a:schemeClr val="accent1"/>
            </a:solidFill>
          </a:ln>
          <a:effectLst/>
        </p:spPr>
        <p:txBody>
          <a:bodyPr anchor="ctr"/>
          <a:lstStyle/>
          <a:p>
            <a:pPr>
              <a:spcBef>
                <a:spcPct val="50000"/>
              </a:spcBef>
            </a:pPr>
            <a:r>
              <a:rPr lang="en-US" altLang="x-none" sz="2400" dirty="0"/>
              <a:t>* Management </a:t>
            </a:r>
            <a:r>
              <a:rPr lang="en-US" altLang="x-none" sz="2400" u="sng" dirty="0"/>
              <a:t>trusts</a:t>
            </a:r>
            <a:r>
              <a:rPr lang="en-US" altLang="x-none" sz="2400" dirty="0"/>
              <a:t> the judgment of people at my level in my organization.                                                   * I trust my immediate </a:t>
            </a:r>
            <a:r>
              <a:rPr lang="en-US" altLang="x-none" sz="2400" u="sng" dirty="0"/>
              <a:t>supervisor</a:t>
            </a:r>
            <a:r>
              <a:rPr lang="en-US" altLang="x-none" sz="2400" dirty="0"/>
              <a:t>.</a:t>
            </a:r>
          </a:p>
        </p:txBody>
      </p:sp>
      <p:sp>
        <p:nvSpPr>
          <p:cNvPr id="7" name="Rectangle 17"/>
          <p:cNvSpPr>
            <a:spLocks noChangeArrowheads="1"/>
          </p:cNvSpPr>
          <p:nvPr/>
        </p:nvSpPr>
        <p:spPr bwMode="auto">
          <a:xfrm>
            <a:off x="6031340" y="941252"/>
            <a:ext cx="5601860" cy="1880985"/>
          </a:xfrm>
          <a:prstGeom prst="rect">
            <a:avLst/>
          </a:prstGeom>
          <a:solidFill>
            <a:schemeClr val="accent6">
              <a:lumMod val="60000"/>
              <a:lumOff val="40000"/>
            </a:schemeClr>
          </a:solidFill>
          <a:ln w="19050">
            <a:solidFill>
              <a:schemeClr val="accent1"/>
            </a:solidFill>
          </a:ln>
          <a:effectLst/>
        </p:spPr>
        <p:txBody>
          <a:bodyPr anchor="ctr"/>
          <a:lstStyle/>
          <a:p>
            <a:r>
              <a:rPr lang="en-US" sz="2400" dirty="0"/>
              <a:t>* I believe I have the opportunity for personal </a:t>
            </a:r>
            <a:r>
              <a:rPr lang="en-US" sz="2400" u="sng" dirty="0"/>
              <a:t>development &amp; growth</a:t>
            </a:r>
            <a:r>
              <a:rPr lang="en-US" sz="2400" dirty="0"/>
              <a:t> in my organization.                                                   *My organization’s management is interested in the </a:t>
            </a:r>
            <a:r>
              <a:rPr lang="en-US" sz="2400" u="sng" dirty="0"/>
              <a:t>well-being</a:t>
            </a:r>
            <a:r>
              <a:rPr lang="en-US" sz="2400" dirty="0"/>
              <a:t> of employees.</a:t>
            </a:r>
          </a:p>
        </p:txBody>
      </p:sp>
      <p:cxnSp>
        <p:nvCxnSpPr>
          <p:cNvPr id="3" name="Straight Arrow Connector 2"/>
          <p:cNvCxnSpPr/>
          <p:nvPr/>
        </p:nvCxnSpPr>
        <p:spPr>
          <a:xfrm flipV="1">
            <a:off x="5403714" y="1681542"/>
            <a:ext cx="453764" cy="181963"/>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469749" y="3481330"/>
            <a:ext cx="445730" cy="9851"/>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469749" y="5576978"/>
            <a:ext cx="445730" cy="195861"/>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sp>
        <p:nvSpPr>
          <p:cNvPr id="14" name="Donut 13"/>
          <p:cNvSpPr/>
          <p:nvPr/>
        </p:nvSpPr>
        <p:spPr>
          <a:xfrm rot="16200000">
            <a:off x="2029235" y="3113320"/>
            <a:ext cx="5672102" cy="1035064"/>
          </a:xfrm>
          <a:prstGeom prst="donut">
            <a:avLst>
              <a:gd name="adj" fmla="val 580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solidFill>
                <a:schemeClr val="tx1"/>
              </a:solidFill>
            </a:endParaRPr>
          </a:p>
        </p:txBody>
      </p:sp>
    </p:spTree>
    <p:extLst>
      <p:ext uri="{BB962C8B-B14F-4D97-AF65-F5344CB8AC3E}">
        <p14:creationId xmlns:p14="http://schemas.microsoft.com/office/powerpoint/2010/main" val="202052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678" y="0"/>
            <a:ext cx="10515600" cy="1325563"/>
          </a:xfrm>
        </p:spPr>
        <p:txBody>
          <a:bodyPr>
            <a:normAutofit/>
          </a:bodyPr>
          <a:lstStyle/>
          <a:p>
            <a:r>
              <a:rPr lang="en-US" sz="5400" b="1" dirty="0" smtClean="0">
                <a:solidFill>
                  <a:schemeClr val="accent2"/>
                </a:solidFill>
                <a:latin typeface="+mn-lt"/>
              </a:rPr>
              <a:t>What’s the Competition Doing?</a:t>
            </a:r>
            <a:endParaRPr lang="en-US" sz="5400" b="1" dirty="0">
              <a:solidFill>
                <a:schemeClr val="accent2"/>
              </a:solidFill>
              <a:latin typeface="+mn-lt"/>
            </a:endParaRPr>
          </a:p>
        </p:txBody>
      </p:sp>
      <p:sp>
        <p:nvSpPr>
          <p:cNvPr id="3" name="Content Placeholder 2"/>
          <p:cNvSpPr>
            <a:spLocks noGrp="1"/>
          </p:cNvSpPr>
          <p:nvPr>
            <p:ph idx="1"/>
          </p:nvPr>
        </p:nvSpPr>
        <p:spPr>
          <a:xfrm>
            <a:off x="533401" y="1187105"/>
            <a:ext cx="6423990" cy="4351338"/>
          </a:xfrm>
        </p:spPr>
        <p:txBody>
          <a:bodyPr>
            <a:noAutofit/>
          </a:bodyPr>
          <a:lstStyle/>
          <a:p>
            <a:r>
              <a:rPr lang="en-US" sz="3200" b="1" dirty="0" smtClean="0">
                <a:solidFill>
                  <a:schemeClr val="accent2"/>
                </a:solidFill>
              </a:rPr>
              <a:t>We </a:t>
            </a:r>
            <a:r>
              <a:rPr lang="en-US" sz="3200" b="1" dirty="0">
                <a:solidFill>
                  <a:schemeClr val="accent2"/>
                </a:solidFill>
              </a:rPr>
              <a:t>Are All </a:t>
            </a:r>
            <a:r>
              <a:rPr lang="en-US" sz="3200" b="1" dirty="0" smtClean="0">
                <a:solidFill>
                  <a:schemeClr val="accent2"/>
                </a:solidFill>
              </a:rPr>
              <a:t>Caregivers</a:t>
            </a:r>
            <a:r>
              <a:rPr lang="en-US" sz="3200" dirty="0"/>
              <a:t> </a:t>
            </a:r>
            <a:r>
              <a:rPr lang="en-US" sz="3200" dirty="0" smtClean="0"/>
              <a:t>engagement initiative began in 2009.</a:t>
            </a:r>
          </a:p>
          <a:p>
            <a:r>
              <a:rPr lang="en-US" sz="3200" dirty="0" smtClean="0"/>
              <a:t>Half-day learning </a:t>
            </a:r>
            <a:r>
              <a:rPr lang="en-US" sz="3200" dirty="0"/>
              <a:t>sessions attended </a:t>
            </a:r>
            <a:r>
              <a:rPr lang="en-US" sz="3200" dirty="0" smtClean="0"/>
              <a:t>by all 43,000 caregivers.</a:t>
            </a:r>
          </a:p>
          <a:p>
            <a:r>
              <a:rPr lang="en-US" sz="3200" dirty="0" smtClean="0"/>
              <a:t>Designed </a:t>
            </a:r>
            <a:r>
              <a:rPr lang="en-US" sz="3200" dirty="0"/>
              <a:t>to </a:t>
            </a:r>
            <a:r>
              <a:rPr lang="en-US" sz="3200" dirty="0" smtClean="0"/>
              <a:t>enhance </a:t>
            </a:r>
            <a:r>
              <a:rPr lang="en-US" sz="3200" b="1" dirty="0" smtClean="0">
                <a:solidFill>
                  <a:schemeClr val="accent2"/>
                </a:solidFill>
              </a:rPr>
              <a:t>purpose</a:t>
            </a:r>
            <a:r>
              <a:rPr lang="en-US" sz="3200" dirty="0" smtClean="0"/>
              <a:t> &amp; complement </a:t>
            </a:r>
            <a:r>
              <a:rPr lang="en-US" sz="3200" b="1" dirty="0" smtClean="0">
                <a:solidFill>
                  <a:schemeClr val="accent2"/>
                </a:solidFill>
              </a:rPr>
              <a:t>mission</a:t>
            </a:r>
            <a:r>
              <a:rPr lang="en-US" sz="3200" dirty="0" smtClean="0">
                <a:solidFill>
                  <a:schemeClr val="accent2"/>
                </a:solidFill>
              </a:rPr>
              <a:t> </a:t>
            </a:r>
            <a:r>
              <a:rPr lang="en-US" sz="3200" dirty="0" smtClean="0"/>
              <a:t>“Striving </a:t>
            </a:r>
            <a:r>
              <a:rPr lang="en-US" sz="3200" dirty="0"/>
              <a:t>to be the </a:t>
            </a:r>
            <a:r>
              <a:rPr lang="en-US" sz="3200" dirty="0" smtClean="0"/>
              <a:t>world </a:t>
            </a:r>
            <a:r>
              <a:rPr lang="en-US" sz="3200" dirty="0"/>
              <a:t>leader in patient experience, clinical outcomes, research </a:t>
            </a:r>
            <a:r>
              <a:rPr lang="en-US" sz="3200" dirty="0" smtClean="0"/>
              <a:t>&amp; education."</a:t>
            </a:r>
          </a:p>
        </p:txBody>
      </p:sp>
      <p:pic>
        <p:nvPicPr>
          <p:cNvPr id="4" name="Picture 3"/>
          <p:cNvPicPr>
            <a:picLocks noChangeAspect="1"/>
          </p:cNvPicPr>
          <p:nvPr/>
        </p:nvPicPr>
        <p:blipFill rotWithShape="1">
          <a:blip r:embed="rId2"/>
          <a:srcRect t="8385" b="6760"/>
          <a:stretch/>
        </p:blipFill>
        <p:spPr>
          <a:xfrm>
            <a:off x="7580244" y="1425644"/>
            <a:ext cx="5221358" cy="2953714"/>
          </a:xfrm>
          <a:prstGeom prst="rect">
            <a:avLst/>
          </a:prstGeom>
        </p:spPr>
      </p:pic>
      <p:sp>
        <p:nvSpPr>
          <p:cNvPr id="5" name="Content Placeholder 2"/>
          <p:cNvSpPr txBox="1">
            <a:spLocks/>
          </p:cNvSpPr>
          <p:nvPr/>
        </p:nvSpPr>
        <p:spPr>
          <a:xfrm>
            <a:off x="533401" y="5452875"/>
            <a:ext cx="1177787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dirty="0" smtClean="0"/>
              <a:t>"Compassion” &amp; “integrity" added as new core </a:t>
            </a:r>
            <a:r>
              <a:rPr lang="en-US" sz="3200" b="1" dirty="0" smtClean="0">
                <a:solidFill>
                  <a:schemeClr val="accent2"/>
                </a:solidFill>
              </a:rPr>
              <a:t>values</a:t>
            </a:r>
            <a:r>
              <a:rPr lang="en-US" sz="3200" dirty="0" smtClean="0">
                <a:solidFill>
                  <a:schemeClr val="accent2"/>
                </a:solidFill>
              </a:rPr>
              <a:t> </a:t>
            </a:r>
            <a:r>
              <a:rPr lang="en-US" sz="3200" dirty="0" smtClean="0"/>
              <a:t>across the system that included quality, innovation, teamwork &amp; service.</a:t>
            </a:r>
            <a:br>
              <a:rPr lang="en-US" sz="3200" dirty="0" smtClean="0"/>
            </a:br>
            <a:endParaRPr lang="en-US" sz="3200" dirty="0"/>
          </a:p>
        </p:txBody>
      </p:sp>
      <p:pic>
        <p:nvPicPr>
          <p:cNvPr id="6" name="Picture 5"/>
          <p:cNvPicPr>
            <a:picLocks noChangeAspect="1"/>
          </p:cNvPicPr>
          <p:nvPr/>
        </p:nvPicPr>
        <p:blipFill>
          <a:blip r:embed="rId3"/>
          <a:stretch>
            <a:fillRect/>
          </a:stretch>
        </p:blipFill>
        <p:spPr>
          <a:xfrm>
            <a:off x="8235934" y="4658483"/>
            <a:ext cx="3300083" cy="515267"/>
          </a:xfrm>
          <a:prstGeom prst="rect">
            <a:avLst/>
          </a:prstGeom>
        </p:spPr>
      </p:pic>
    </p:spTree>
    <p:extLst>
      <p:ext uri="{BB962C8B-B14F-4D97-AF65-F5344CB8AC3E}">
        <p14:creationId xmlns:p14="http://schemas.microsoft.com/office/powerpoint/2010/main" val="187686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linds(horizontal)">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flipH="1">
            <a:off x="9106190" y="-110557"/>
            <a:ext cx="3353112" cy="1763088"/>
          </a:xfrm>
          <a:prstGeom prst="rect">
            <a:avLst/>
          </a:prstGeom>
        </p:spPr>
      </p:pic>
      <p:sp>
        <p:nvSpPr>
          <p:cNvPr id="2" name="Title 1"/>
          <p:cNvSpPr>
            <a:spLocks noGrp="1"/>
          </p:cNvSpPr>
          <p:nvPr>
            <p:ph type="title"/>
          </p:nvPr>
        </p:nvSpPr>
        <p:spPr>
          <a:xfrm>
            <a:off x="838200" y="192847"/>
            <a:ext cx="10515600" cy="1325563"/>
          </a:xfrm>
        </p:spPr>
        <p:txBody>
          <a:bodyPr>
            <a:normAutofit/>
          </a:bodyPr>
          <a:lstStyle/>
          <a:p>
            <a:r>
              <a:rPr lang="en-US" sz="5400" b="1" dirty="0" smtClean="0">
                <a:solidFill>
                  <a:schemeClr val="accent2"/>
                </a:solidFill>
                <a:latin typeface="+mn-lt"/>
              </a:rPr>
              <a:t>Recognition reinforces values</a:t>
            </a:r>
            <a:endParaRPr lang="en-US" sz="5400" b="1" dirty="0">
              <a:solidFill>
                <a:schemeClr val="accent2"/>
              </a:solidFill>
              <a:latin typeface="+mn-lt"/>
            </a:endParaRPr>
          </a:p>
        </p:txBody>
      </p:sp>
      <p:sp>
        <p:nvSpPr>
          <p:cNvPr id="3" name="Content Placeholder 2"/>
          <p:cNvSpPr>
            <a:spLocks noGrp="1"/>
          </p:cNvSpPr>
          <p:nvPr>
            <p:ph idx="1"/>
          </p:nvPr>
        </p:nvSpPr>
        <p:spPr>
          <a:xfrm>
            <a:off x="838200" y="1518410"/>
            <a:ext cx="10515600" cy="4351338"/>
          </a:xfrm>
        </p:spPr>
        <p:txBody>
          <a:bodyPr>
            <a:noAutofit/>
          </a:bodyPr>
          <a:lstStyle/>
          <a:p>
            <a:r>
              <a:rPr lang="en-US" sz="4000" b="1" dirty="0">
                <a:solidFill>
                  <a:schemeClr val="accent1">
                    <a:lumMod val="50000"/>
                  </a:schemeClr>
                </a:solidFill>
              </a:rPr>
              <a:t>Team </a:t>
            </a:r>
            <a:r>
              <a:rPr lang="en-US" sz="4000" b="1" dirty="0" smtClean="0">
                <a:solidFill>
                  <a:schemeClr val="accent1">
                    <a:lumMod val="50000"/>
                  </a:schemeClr>
                </a:solidFill>
              </a:rPr>
              <a:t>Members</a:t>
            </a:r>
            <a:r>
              <a:rPr lang="en-US" sz="4000" dirty="0" smtClean="0">
                <a:solidFill>
                  <a:schemeClr val="accent1">
                    <a:lumMod val="50000"/>
                  </a:schemeClr>
                </a:solidFill>
              </a:rPr>
              <a:t>. Recognition supports importance </a:t>
            </a:r>
            <a:r>
              <a:rPr lang="en-US" sz="4000" dirty="0">
                <a:solidFill>
                  <a:schemeClr val="accent1">
                    <a:lumMod val="50000"/>
                  </a:schemeClr>
                </a:solidFill>
              </a:rPr>
              <a:t>of being a team </a:t>
            </a:r>
            <a:r>
              <a:rPr lang="en-US" sz="4000" dirty="0" smtClean="0">
                <a:solidFill>
                  <a:schemeClr val="accent1">
                    <a:lumMod val="50000"/>
                  </a:schemeClr>
                </a:solidFill>
              </a:rPr>
              <a:t>member; </a:t>
            </a:r>
            <a:r>
              <a:rPr lang="en-US" sz="4000" b="1" dirty="0" smtClean="0">
                <a:solidFill>
                  <a:schemeClr val="accent2"/>
                </a:solidFill>
              </a:rPr>
              <a:t>teamwork</a:t>
            </a:r>
            <a:r>
              <a:rPr lang="en-US" sz="4000" dirty="0" smtClean="0">
                <a:solidFill>
                  <a:schemeClr val="accent2"/>
                </a:solidFill>
              </a:rPr>
              <a:t> </a:t>
            </a:r>
            <a:r>
              <a:rPr lang="en-US" sz="4000" dirty="0" smtClean="0">
                <a:solidFill>
                  <a:schemeClr val="accent1">
                    <a:lumMod val="50000"/>
                  </a:schemeClr>
                </a:solidFill>
              </a:rPr>
              <a:t>a core value.</a:t>
            </a:r>
            <a:endParaRPr lang="en-US" sz="4000" dirty="0">
              <a:solidFill>
                <a:schemeClr val="accent1">
                  <a:lumMod val="50000"/>
                </a:schemeClr>
              </a:solidFill>
            </a:endParaRPr>
          </a:p>
          <a:p>
            <a:r>
              <a:rPr lang="en-US" sz="4000" b="1" dirty="0" smtClean="0">
                <a:solidFill>
                  <a:schemeClr val="accent1">
                    <a:lumMod val="50000"/>
                  </a:schemeClr>
                </a:solidFill>
              </a:rPr>
              <a:t>Innovators.</a:t>
            </a:r>
            <a:r>
              <a:rPr lang="en-US" sz="4000" b="1" dirty="0">
                <a:solidFill>
                  <a:schemeClr val="accent1">
                    <a:lumMod val="50000"/>
                  </a:schemeClr>
                </a:solidFill>
              </a:rPr>
              <a:t> </a:t>
            </a:r>
            <a:r>
              <a:rPr lang="en-US" sz="4000" dirty="0" smtClean="0">
                <a:solidFill>
                  <a:schemeClr val="accent1">
                    <a:lumMod val="50000"/>
                  </a:schemeClr>
                </a:solidFill>
              </a:rPr>
              <a:t>Individuals recognized </a:t>
            </a:r>
            <a:r>
              <a:rPr lang="en-US" sz="4000" dirty="0">
                <a:solidFill>
                  <a:schemeClr val="accent1">
                    <a:lumMod val="50000"/>
                  </a:schemeClr>
                </a:solidFill>
              </a:rPr>
              <a:t>based on </a:t>
            </a:r>
            <a:r>
              <a:rPr lang="en-US" sz="4000" b="1" dirty="0" smtClean="0">
                <a:solidFill>
                  <a:schemeClr val="accent2"/>
                </a:solidFill>
              </a:rPr>
              <a:t>ideas/innovations</a:t>
            </a:r>
            <a:r>
              <a:rPr lang="en-US" sz="4000" dirty="0" smtClean="0"/>
              <a:t> </a:t>
            </a:r>
            <a:r>
              <a:rPr lang="en-US" sz="4000" dirty="0" smtClean="0">
                <a:solidFill>
                  <a:schemeClr val="accent1">
                    <a:lumMod val="50000"/>
                  </a:schemeClr>
                </a:solidFill>
              </a:rPr>
              <a:t>(a core value), </a:t>
            </a:r>
            <a:r>
              <a:rPr lang="en-US" sz="4000" dirty="0">
                <a:solidFill>
                  <a:schemeClr val="accent1">
                    <a:lumMod val="50000"/>
                  </a:schemeClr>
                </a:solidFill>
              </a:rPr>
              <a:t>with </a:t>
            </a:r>
            <a:r>
              <a:rPr lang="en-US" sz="4000" dirty="0" smtClean="0">
                <a:solidFill>
                  <a:schemeClr val="accent1">
                    <a:lumMod val="50000"/>
                  </a:schemeClr>
                </a:solidFill>
              </a:rPr>
              <a:t>greater rewards </a:t>
            </a:r>
            <a:r>
              <a:rPr lang="en-US" sz="4000" dirty="0">
                <a:solidFill>
                  <a:schemeClr val="accent1">
                    <a:lumMod val="50000"/>
                  </a:schemeClr>
                </a:solidFill>
              </a:rPr>
              <a:t>for innovations targeting improved patient experiences</a:t>
            </a:r>
            <a:r>
              <a:rPr lang="en-US" sz="4000" dirty="0" smtClean="0">
                <a:solidFill>
                  <a:schemeClr val="accent1">
                    <a:lumMod val="50000"/>
                  </a:schemeClr>
                </a:solidFill>
              </a:rPr>
              <a:t>.</a:t>
            </a:r>
            <a:br>
              <a:rPr lang="en-US" sz="4000" dirty="0" smtClean="0">
                <a:solidFill>
                  <a:schemeClr val="accent1">
                    <a:lumMod val="50000"/>
                  </a:schemeClr>
                </a:solidFill>
              </a:rPr>
            </a:br>
            <a:endParaRPr lang="en-US" sz="4000" dirty="0">
              <a:solidFill>
                <a:schemeClr val="accent1">
                  <a:lumMod val="50000"/>
                </a:schemeClr>
              </a:solidFill>
            </a:endParaRPr>
          </a:p>
        </p:txBody>
      </p:sp>
      <p:pic>
        <p:nvPicPr>
          <p:cNvPr id="4" name="Picture 3"/>
          <p:cNvPicPr>
            <a:picLocks noChangeAspect="1"/>
          </p:cNvPicPr>
          <p:nvPr/>
        </p:nvPicPr>
        <p:blipFill>
          <a:blip r:embed="rId3"/>
          <a:stretch>
            <a:fillRect/>
          </a:stretch>
        </p:blipFill>
        <p:spPr>
          <a:xfrm>
            <a:off x="7999944" y="6015841"/>
            <a:ext cx="3993273" cy="623500"/>
          </a:xfrm>
          <a:prstGeom prst="rect">
            <a:avLst/>
          </a:prstGeom>
        </p:spPr>
      </p:pic>
    </p:spTree>
    <p:extLst>
      <p:ext uri="{BB962C8B-B14F-4D97-AF65-F5344CB8AC3E}">
        <p14:creationId xmlns:p14="http://schemas.microsoft.com/office/powerpoint/2010/main" val="49310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89" y="27813"/>
            <a:ext cx="10515600" cy="1325563"/>
          </a:xfrm>
        </p:spPr>
        <p:txBody>
          <a:bodyPr>
            <a:normAutofit/>
          </a:bodyPr>
          <a:lstStyle/>
          <a:p>
            <a:r>
              <a:rPr lang="en-US" sz="5400" b="1" dirty="0" smtClean="0">
                <a:solidFill>
                  <a:schemeClr val="accent2"/>
                </a:solidFill>
                <a:latin typeface="+mn-lt"/>
              </a:rPr>
              <a:t>Caregiver Celebrations</a:t>
            </a:r>
            <a:endParaRPr lang="en-US" sz="5400" b="1" dirty="0">
              <a:solidFill>
                <a:schemeClr val="accent2"/>
              </a:solidFill>
              <a:latin typeface="+mn-lt"/>
            </a:endParaRPr>
          </a:p>
        </p:txBody>
      </p:sp>
      <p:sp>
        <p:nvSpPr>
          <p:cNvPr id="3" name="Content Placeholder 2"/>
          <p:cNvSpPr>
            <a:spLocks noGrp="1"/>
          </p:cNvSpPr>
          <p:nvPr>
            <p:ph idx="1"/>
          </p:nvPr>
        </p:nvSpPr>
        <p:spPr>
          <a:xfrm>
            <a:off x="599661" y="1233761"/>
            <a:ext cx="6013174" cy="4351338"/>
          </a:xfrm>
        </p:spPr>
        <p:txBody>
          <a:bodyPr>
            <a:noAutofit/>
          </a:bodyPr>
          <a:lstStyle/>
          <a:p>
            <a:pPr fontAlgn="base"/>
            <a:r>
              <a:rPr lang="en-US" sz="3600" dirty="0" smtClean="0">
                <a:solidFill>
                  <a:schemeClr val="accent1">
                    <a:lumMod val="50000"/>
                  </a:schemeClr>
                </a:solidFill>
              </a:rPr>
              <a:t>Allows caregivers to </a:t>
            </a:r>
            <a:r>
              <a:rPr lang="en-US" sz="3600" dirty="0">
                <a:solidFill>
                  <a:schemeClr val="accent1">
                    <a:lumMod val="50000"/>
                  </a:schemeClr>
                </a:solidFill>
              </a:rPr>
              <a:t>recognize co-workers </a:t>
            </a:r>
            <a:r>
              <a:rPr lang="en-US" sz="3600" dirty="0" smtClean="0">
                <a:solidFill>
                  <a:schemeClr val="accent1">
                    <a:lumMod val="50000"/>
                  </a:schemeClr>
                </a:solidFill>
              </a:rPr>
              <a:t>for </a:t>
            </a:r>
            <a:r>
              <a:rPr lang="en-US" sz="3600" dirty="0">
                <a:solidFill>
                  <a:schemeClr val="accent1">
                    <a:lumMod val="50000"/>
                  </a:schemeClr>
                </a:solidFill>
              </a:rPr>
              <a:t>work that </a:t>
            </a:r>
            <a:r>
              <a:rPr lang="en-US" sz="3600" dirty="0" smtClean="0">
                <a:solidFill>
                  <a:schemeClr val="accent1">
                    <a:lumMod val="50000"/>
                  </a:schemeClr>
                </a:solidFill>
              </a:rPr>
              <a:t>supports </a:t>
            </a:r>
            <a:r>
              <a:rPr lang="en-US" sz="3600" b="1" dirty="0" smtClean="0">
                <a:solidFill>
                  <a:schemeClr val="accent2"/>
                </a:solidFill>
              </a:rPr>
              <a:t>values</a:t>
            </a:r>
            <a:endParaRPr lang="en-US" sz="3600" dirty="0" smtClean="0"/>
          </a:p>
          <a:p>
            <a:pPr fontAlgn="base"/>
            <a:r>
              <a:rPr lang="en-US" sz="3600" dirty="0" smtClean="0">
                <a:solidFill>
                  <a:schemeClr val="accent1">
                    <a:lumMod val="50000"/>
                  </a:schemeClr>
                </a:solidFill>
              </a:rPr>
              <a:t>Caregivers </a:t>
            </a:r>
            <a:r>
              <a:rPr lang="en-US" sz="3600" dirty="0">
                <a:solidFill>
                  <a:schemeClr val="accent1">
                    <a:lumMod val="50000"/>
                  </a:schemeClr>
                </a:solidFill>
              </a:rPr>
              <a:t>can nominate </a:t>
            </a:r>
            <a:r>
              <a:rPr lang="en-US" sz="3600" dirty="0" smtClean="0">
                <a:solidFill>
                  <a:schemeClr val="accent1">
                    <a:lumMod val="50000"/>
                  </a:schemeClr>
                </a:solidFill>
              </a:rPr>
              <a:t>peers</a:t>
            </a:r>
            <a:r>
              <a:rPr lang="en-US" sz="3600" dirty="0">
                <a:solidFill>
                  <a:schemeClr val="accent1">
                    <a:lumMod val="50000"/>
                  </a:schemeClr>
                </a:solidFill>
              </a:rPr>
              <a:t>, </a:t>
            </a:r>
            <a:r>
              <a:rPr lang="en-US" sz="3600" dirty="0" smtClean="0">
                <a:solidFill>
                  <a:schemeClr val="accent1">
                    <a:lumMod val="50000"/>
                  </a:schemeClr>
                </a:solidFill>
              </a:rPr>
              <a:t>managers, </a:t>
            </a:r>
            <a:r>
              <a:rPr lang="en-US" sz="3600" dirty="0">
                <a:solidFill>
                  <a:schemeClr val="accent1">
                    <a:lumMod val="50000"/>
                  </a:schemeClr>
                </a:solidFill>
              </a:rPr>
              <a:t>and direct reports for </a:t>
            </a:r>
            <a:r>
              <a:rPr lang="en-US" sz="3600" dirty="0" smtClean="0">
                <a:solidFill>
                  <a:schemeClr val="accent1">
                    <a:lumMod val="50000"/>
                  </a:schemeClr>
                </a:solidFill>
              </a:rPr>
              <a:t>recognition</a:t>
            </a:r>
          </a:p>
        </p:txBody>
      </p:sp>
      <p:pic>
        <p:nvPicPr>
          <p:cNvPr id="4" name="Picture 3"/>
          <p:cNvPicPr>
            <a:picLocks noChangeAspect="1"/>
          </p:cNvPicPr>
          <p:nvPr/>
        </p:nvPicPr>
        <p:blipFill rotWithShape="1">
          <a:blip r:embed="rId2"/>
          <a:srcRect l="4584" t="678" r="7241" b="5043"/>
          <a:stretch/>
        </p:blipFill>
        <p:spPr>
          <a:xfrm rot="326094">
            <a:off x="6980987" y="1226284"/>
            <a:ext cx="5486400" cy="3220279"/>
          </a:xfrm>
          <a:prstGeom prst="rect">
            <a:avLst/>
          </a:prstGeom>
        </p:spPr>
      </p:pic>
      <p:sp>
        <p:nvSpPr>
          <p:cNvPr id="5" name="Content Placeholder 2"/>
          <p:cNvSpPr txBox="1">
            <a:spLocks/>
          </p:cNvSpPr>
          <p:nvPr/>
        </p:nvSpPr>
        <p:spPr>
          <a:xfrm>
            <a:off x="599661" y="4439088"/>
            <a:ext cx="8782878" cy="43910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r>
              <a:rPr lang="en-US" sz="3600" dirty="0" smtClean="0">
                <a:solidFill>
                  <a:schemeClr val="accent1">
                    <a:lumMod val="50000"/>
                  </a:schemeClr>
                </a:solidFill>
              </a:rPr>
              <a:t>1 million+ awards given, worth $10 million+, in 5 years</a:t>
            </a:r>
            <a:br>
              <a:rPr lang="en-US" sz="3600" dirty="0" smtClean="0">
                <a:solidFill>
                  <a:schemeClr val="accent1">
                    <a:lumMod val="50000"/>
                  </a:schemeClr>
                </a:solidFill>
              </a:rPr>
            </a:br>
            <a:endParaRPr lang="en-US" sz="3600" dirty="0">
              <a:solidFill>
                <a:schemeClr val="accent1">
                  <a:lumMod val="50000"/>
                </a:schemeClr>
              </a:solidFill>
            </a:endParaRPr>
          </a:p>
        </p:txBody>
      </p:sp>
      <p:pic>
        <p:nvPicPr>
          <p:cNvPr id="6" name="Picture 5"/>
          <p:cNvPicPr>
            <a:picLocks noChangeAspect="1"/>
          </p:cNvPicPr>
          <p:nvPr/>
        </p:nvPicPr>
        <p:blipFill>
          <a:blip r:embed="rId3"/>
          <a:stretch>
            <a:fillRect/>
          </a:stretch>
        </p:blipFill>
        <p:spPr>
          <a:xfrm>
            <a:off x="7999944" y="6015841"/>
            <a:ext cx="3993273" cy="623500"/>
          </a:xfrm>
          <a:prstGeom prst="rect">
            <a:avLst/>
          </a:prstGeom>
        </p:spPr>
      </p:pic>
    </p:spTree>
    <p:extLst>
      <p:ext uri="{BB962C8B-B14F-4D97-AF65-F5344CB8AC3E}">
        <p14:creationId xmlns:p14="http://schemas.microsoft.com/office/powerpoint/2010/main" val="12709384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15412"/>
          <a:stretch/>
        </p:blipFill>
        <p:spPr>
          <a:xfrm>
            <a:off x="198783" y="651186"/>
            <a:ext cx="11199234" cy="5990071"/>
          </a:xfrm>
          <a:prstGeom prst="rect">
            <a:avLst/>
          </a:prstGeom>
        </p:spPr>
      </p:pic>
      <p:pic>
        <p:nvPicPr>
          <p:cNvPr id="4" name="Picture 3"/>
          <p:cNvPicPr>
            <a:picLocks noChangeAspect="1"/>
          </p:cNvPicPr>
          <p:nvPr/>
        </p:nvPicPr>
        <p:blipFill>
          <a:blip r:embed="rId3"/>
          <a:stretch>
            <a:fillRect/>
          </a:stretch>
        </p:blipFill>
        <p:spPr>
          <a:xfrm>
            <a:off x="3439430" y="142298"/>
            <a:ext cx="3259229" cy="508888"/>
          </a:xfrm>
          <a:prstGeom prst="rect">
            <a:avLst/>
          </a:prstGeom>
        </p:spPr>
      </p:pic>
    </p:spTree>
    <p:extLst>
      <p:ext uri="{BB962C8B-B14F-4D97-AF65-F5344CB8AC3E}">
        <p14:creationId xmlns:p14="http://schemas.microsoft.com/office/powerpoint/2010/main" val="17895710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286990"/>
            <a:ext cx="11695289" cy="4525963"/>
          </a:xfrm>
        </p:spPr>
        <p:txBody>
          <a:bodyPr>
            <a:noAutofit/>
          </a:bodyPr>
          <a:lstStyle/>
          <a:p>
            <a:pPr algn="ctr">
              <a:lnSpc>
                <a:spcPct val="80000"/>
              </a:lnSpc>
              <a:buFont typeface="Arial" charset="0"/>
              <a:buNone/>
              <a:defRPr/>
            </a:pPr>
            <a:endParaRPr lang="en-US" sz="9600" b="1" dirty="0">
              <a:solidFill>
                <a:srgbClr val="002060"/>
              </a:solidFill>
              <a:latin typeface="Calibri" pitchFamily="34" charset="0"/>
              <a:cs typeface="Calibri" pitchFamily="34" charset="0"/>
            </a:endParaRPr>
          </a:p>
          <a:p>
            <a:pPr algn="ctr">
              <a:lnSpc>
                <a:spcPct val="80000"/>
              </a:lnSpc>
              <a:buFont typeface="Arial" charset="0"/>
              <a:buNone/>
              <a:defRPr/>
            </a:pPr>
            <a:r>
              <a:rPr lang="en-US" sz="9600" b="1" dirty="0">
                <a:solidFill>
                  <a:srgbClr val="F79646"/>
                </a:solidFill>
                <a:latin typeface="Calibri" pitchFamily="34" charset="0"/>
                <a:cs typeface="Calibri" pitchFamily="34" charset="0"/>
              </a:rPr>
              <a:t>FINDING:    </a:t>
            </a:r>
            <a:r>
              <a:rPr lang="en-US" sz="9600" b="1" dirty="0">
                <a:solidFill>
                  <a:schemeClr val="tx2"/>
                </a:solidFill>
                <a:latin typeface="Calibri" pitchFamily="34" charset="0"/>
                <a:cs typeface="Calibri" pitchFamily="34" charset="0"/>
              </a:rPr>
              <a:t>Engagement starts at the </a:t>
            </a:r>
            <a:r>
              <a:rPr lang="en-US" sz="9600" b="1" dirty="0">
                <a:solidFill>
                  <a:srgbClr val="F79646"/>
                </a:solidFill>
                <a:latin typeface="Calibri" pitchFamily="34" charset="0"/>
                <a:cs typeface="Calibri" pitchFamily="34" charset="0"/>
              </a:rPr>
              <a:t>top</a:t>
            </a:r>
            <a:r>
              <a:rPr lang="en-US" sz="9600" b="1" dirty="0">
                <a:solidFill>
                  <a:srgbClr val="002060"/>
                </a:solidFill>
                <a:latin typeface="Calibri" pitchFamily="34" charset="0"/>
                <a:cs typeface="Calibri" pitchFamily="34" charset="0"/>
              </a:rPr>
              <a:t>. </a:t>
            </a:r>
            <a:r>
              <a:rPr lang="en-US" sz="9600" b="1" dirty="0">
                <a:solidFill>
                  <a:schemeClr val="tx2"/>
                </a:solidFill>
                <a:latin typeface="Calibri" pitchFamily="34" charset="0"/>
                <a:cs typeface="Calibri" pitchFamily="34" charset="0"/>
              </a:rPr>
              <a:t>Actions of senior leaders a </a:t>
            </a:r>
            <a:r>
              <a:rPr lang="en-US" sz="9600" b="1" dirty="0">
                <a:solidFill>
                  <a:schemeClr val="accent2"/>
                </a:solidFill>
                <a:latin typeface="Calibri" pitchFamily="34" charset="0"/>
                <a:cs typeface="Calibri" pitchFamily="34" charset="0"/>
              </a:rPr>
              <a:t>key</a:t>
            </a:r>
            <a:r>
              <a:rPr lang="en-US" sz="9600" b="1" dirty="0">
                <a:solidFill>
                  <a:schemeClr val="accent6"/>
                </a:solidFill>
                <a:latin typeface="Calibri" pitchFamily="34" charset="0"/>
                <a:cs typeface="Calibri" pitchFamily="34" charset="0"/>
              </a:rPr>
              <a:t> </a:t>
            </a:r>
            <a:r>
              <a:rPr lang="en-US" sz="9600" b="1" dirty="0">
                <a:solidFill>
                  <a:schemeClr val="tx2"/>
                </a:solidFill>
                <a:latin typeface="Calibri" pitchFamily="34" charset="0"/>
                <a:cs typeface="Calibri" pitchFamily="34" charset="0"/>
              </a:rPr>
              <a:t>driver!</a:t>
            </a:r>
          </a:p>
        </p:txBody>
      </p:sp>
      <p:pic>
        <p:nvPicPr>
          <p:cNvPr id="4" name="Picture 3" descr="meeting-clipa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137" y="4823792"/>
            <a:ext cx="2607735" cy="1733551"/>
          </a:xfrm>
          <a:prstGeom prst="rect">
            <a:avLst/>
          </a:prstGeom>
        </p:spPr>
      </p:pic>
    </p:spTree>
    <p:extLst>
      <p:ext uri="{BB962C8B-B14F-4D97-AF65-F5344CB8AC3E}">
        <p14:creationId xmlns:p14="http://schemas.microsoft.com/office/powerpoint/2010/main" val="17190918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00410" y="1725266"/>
            <a:ext cx="11483008" cy="4573766"/>
          </a:xfrm>
        </p:spPr>
        <p:txBody>
          <a:bodyPr>
            <a:noAutofit/>
          </a:bodyPr>
          <a:lstStyle/>
          <a:p>
            <a:pPr marL="0" indent="0">
              <a:buNone/>
            </a:pPr>
            <a:r>
              <a:rPr lang="en-US" sz="3200" b="1" dirty="0"/>
              <a:t>My people would strongly agree:</a:t>
            </a:r>
          </a:p>
          <a:p>
            <a:pPr>
              <a:buFont typeface="Wingdings" charset="2"/>
              <a:buChar char="q"/>
            </a:pPr>
            <a:r>
              <a:rPr lang="en-US" dirty="0" smtClean="0"/>
              <a:t> </a:t>
            </a:r>
            <a:r>
              <a:rPr lang="en-US" sz="2550" dirty="0" smtClean="0"/>
              <a:t>There </a:t>
            </a:r>
            <a:r>
              <a:rPr lang="en-US" sz="2550" dirty="0"/>
              <a:t>are excellent opportunities to grow or learn new things around here.</a:t>
            </a:r>
          </a:p>
          <a:p>
            <a:pPr>
              <a:buFont typeface="Wingdings" charset="2"/>
              <a:buChar char="q"/>
            </a:pPr>
            <a:r>
              <a:rPr lang="en-US" sz="2550" dirty="0" smtClean="0"/>
              <a:t> My </a:t>
            </a:r>
            <a:r>
              <a:rPr lang="en-US" sz="2550" dirty="0"/>
              <a:t>leader regularly talks to us about our </a:t>
            </a:r>
            <a:r>
              <a:rPr lang="en-US" sz="2550" dirty="0" smtClean="0"/>
              <a:t>futures/career </a:t>
            </a:r>
            <a:r>
              <a:rPr lang="en-US" sz="2550" dirty="0"/>
              <a:t>progression in positive ways.</a:t>
            </a:r>
          </a:p>
          <a:p>
            <a:pPr>
              <a:buFont typeface="Wingdings" charset="2"/>
              <a:buChar char="q"/>
            </a:pPr>
            <a:r>
              <a:rPr lang="en-US" sz="2550" dirty="0" smtClean="0"/>
              <a:t> We </a:t>
            </a:r>
            <a:r>
              <a:rPr lang="en-US" sz="2550" dirty="0"/>
              <a:t>are regularly recognized for our good work.</a:t>
            </a:r>
          </a:p>
          <a:p>
            <a:pPr>
              <a:buFont typeface="Wingdings" charset="2"/>
              <a:buChar char="q"/>
            </a:pPr>
            <a:r>
              <a:rPr lang="en-US" sz="2550" dirty="0" smtClean="0"/>
              <a:t> My </a:t>
            </a:r>
            <a:r>
              <a:rPr lang="en-US" sz="2550" dirty="0"/>
              <a:t>boss understands what drives me </a:t>
            </a:r>
            <a:r>
              <a:rPr lang="en-US" sz="2550" dirty="0" smtClean="0"/>
              <a:t>&amp; gives </a:t>
            </a:r>
            <a:r>
              <a:rPr lang="en-US" sz="2550" dirty="0"/>
              <a:t>me assignments I find </a:t>
            </a:r>
            <a:r>
              <a:rPr lang="en-US" sz="2550" dirty="0" smtClean="0"/>
              <a:t>motivating</a:t>
            </a:r>
            <a:r>
              <a:rPr lang="en-US" sz="2550" dirty="0"/>
              <a:t>.</a:t>
            </a:r>
          </a:p>
          <a:p>
            <a:pPr>
              <a:buFont typeface="Wingdings" charset="2"/>
              <a:buChar char="q"/>
            </a:pPr>
            <a:r>
              <a:rPr lang="en-US" sz="2550" dirty="0" smtClean="0"/>
              <a:t> We </a:t>
            </a:r>
            <a:r>
              <a:rPr lang="en-US" sz="2550" dirty="0"/>
              <a:t>feel well-informed about organizational changes.</a:t>
            </a:r>
          </a:p>
          <a:p>
            <a:pPr>
              <a:buFont typeface="Wingdings" charset="2"/>
              <a:buChar char="q"/>
            </a:pPr>
            <a:r>
              <a:rPr lang="en-US" sz="2550" dirty="0" smtClean="0"/>
              <a:t> We are free to speak up &amp; give feedback without fear of reprisal.</a:t>
            </a:r>
            <a:endParaRPr lang="en-US" sz="2550" dirty="0"/>
          </a:p>
          <a:p>
            <a:pPr>
              <a:buFont typeface="Wingdings" charset="2"/>
              <a:buChar char="q"/>
            </a:pPr>
            <a:r>
              <a:rPr lang="en-US" sz="2550" dirty="0" smtClean="0"/>
              <a:t> We </a:t>
            </a:r>
            <a:r>
              <a:rPr lang="en-US" sz="2550" dirty="0"/>
              <a:t>feel our efforts make a difference every day.</a:t>
            </a:r>
          </a:p>
          <a:p>
            <a:pPr>
              <a:buFont typeface="Wingdings" charset="2"/>
              <a:buChar char="q"/>
            </a:pPr>
            <a:r>
              <a:rPr lang="en-US" sz="2550" dirty="0" smtClean="0"/>
              <a:t> We </a:t>
            </a:r>
            <a:r>
              <a:rPr lang="en-US" sz="2550" dirty="0"/>
              <a:t>understand the bigger mission </a:t>
            </a:r>
            <a:r>
              <a:rPr lang="en-US" sz="2550" dirty="0" smtClean="0"/>
              <a:t>&amp; values </a:t>
            </a:r>
            <a:r>
              <a:rPr lang="en-US" sz="2550" dirty="0"/>
              <a:t>of our organization.</a:t>
            </a:r>
          </a:p>
        </p:txBody>
      </p:sp>
      <p:sp>
        <p:nvSpPr>
          <p:cNvPr id="3" name="Title 1"/>
          <p:cNvSpPr txBox="1">
            <a:spLocks/>
          </p:cNvSpPr>
          <p:nvPr/>
        </p:nvSpPr>
        <p:spPr>
          <a:xfrm>
            <a:off x="523462" y="0"/>
            <a:ext cx="10634868"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Open Sans"/>
                <a:ea typeface="+mj-ea"/>
                <a:cs typeface="Open Sans"/>
              </a:defRPr>
            </a:lvl1pPr>
          </a:lstStyle>
          <a:p>
            <a:pPr algn="l"/>
            <a:r>
              <a:rPr lang="en-US" sz="5400" dirty="0">
                <a:solidFill>
                  <a:schemeClr val="bg1"/>
                </a:solidFill>
                <a:latin typeface="+mn-lt"/>
                <a:cs typeface="Viga"/>
              </a:rPr>
              <a:t>Exercise: Team </a:t>
            </a:r>
            <a:r>
              <a:rPr lang="en-US" sz="5400" dirty="0">
                <a:solidFill>
                  <a:srgbClr val="FFFFFF"/>
                </a:solidFill>
                <a:latin typeface="+mn-lt"/>
                <a:cs typeface="Viga"/>
              </a:rPr>
              <a:t>Engagement </a:t>
            </a:r>
            <a:r>
              <a:rPr lang="en-US" sz="5400" dirty="0">
                <a:solidFill>
                  <a:schemeClr val="bg1"/>
                </a:solidFill>
                <a:latin typeface="+mn-lt"/>
                <a:cs typeface="Viga"/>
              </a:rPr>
              <a:t>Quiz</a:t>
            </a:r>
          </a:p>
        </p:txBody>
      </p:sp>
    </p:spTree>
    <p:extLst>
      <p:ext uri="{BB962C8B-B14F-4D97-AF65-F5344CB8AC3E}">
        <p14:creationId xmlns:p14="http://schemas.microsoft.com/office/powerpoint/2010/main" val="16058535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43340" y="1155914"/>
            <a:ext cx="10880033" cy="4243802"/>
          </a:xfrm>
        </p:spPr>
        <p:txBody>
          <a:bodyPr>
            <a:noAutofit/>
          </a:bodyPr>
          <a:lstStyle/>
          <a:p>
            <a:pPr algn="r">
              <a:lnSpc>
                <a:spcPct val="80000"/>
              </a:lnSpc>
            </a:pPr>
            <a:r>
              <a:rPr lang="en-US" sz="9600" b="1" dirty="0">
                <a:solidFill>
                  <a:srgbClr val="002060"/>
                </a:solidFill>
                <a:latin typeface="Calibri" pitchFamily="34" charset="0"/>
                <a:cs typeface="Calibri" pitchFamily="34" charset="0"/>
              </a:rPr>
              <a:t>What </a:t>
            </a:r>
            <a:r>
              <a:rPr lang="en-US" sz="9600" b="1" dirty="0" smtClean="0">
                <a:solidFill>
                  <a:srgbClr val="002060"/>
                </a:solidFill>
                <a:latin typeface="Calibri" pitchFamily="34" charset="0"/>
                <a:cs typeface="Calibri" pitchFamily="34" charset="0"/>
              </a:rPr>
              <a:t>are the       </a:t>
            </a:r>
            <a:r>
              <a:rPr lang="en-US" sz="9600" b="1" dirty="0" smtClean="0">
                <a:solidFill>
                  <a:srgbClr val="FF8803"/>
                </a:solidFill>
                <a:effectLst>
                  <a:outerShdw blurRad="38100" dist="38100" dir="2700000" algn="tl">
                    <a:srgbClr val="000000">
                      <a:alpha val="43137"/>
                    </a:srgbClr>
                  </a:outerShdw>
                </a:effectLst>
                <a:latin typeface="Calibri" pitchFamily="34" charset="0"/>
                <a:cs typeface="Calibri" pitchFamily="34" charset="0"/>
              </a:rPr>
              <a:t>next steps</a:t>
            </a:r>
            <a:r>
              <a:rPr lang="en-US" sz="9600" b="1" dirty="0">
                <a:solidFill>
                  <a:srgbClr val="002060"/>
                </a:solidFill>
                <a:latin typeface="Calibri" pitchFamily="34" charset="0"/>
                <a:cs typeface="Calibri" pitchFamily="34" charset="0"/>
              </a:rPr>
              <a:t> </a:t>
            </a:r>
            <a:r>
              <a:rPr lang="en-US" sz="9600" b="1" dirty="0" smtClean="0">
                <a:solidFill>
                  <a:srgbClr val="002060"/>
                </a:solidFill>
                <a:latin typeface="Calibri" pitchFamily="34" charset="0"/>
                <a:cs typeface="Calibri" pitchFamily="34" charset="0"/>
              </a:rPr>
              <a:t>personally &amp; as an organization we must take?</a:t>
            </a:r>
            <a:endParaRPr lang="en-US" sz="9600" b="1" dirty="0">
              <a:solidFill>
                <a:srgbClr val="002060"/>
              </a:solidFill>
              <a:latin typeface="Calibri" pitchFamily="34" charset="0"/>
              <a:cs typeface="Calibri" pitchFamily="34" charset="0"/>
            </a:endParaRPr>
          </a:p>
        </p:txBody>
      </p:sp>
    </p:spTree>
    <p:extLst>
      <p:ext uri="{BB962C8B-B14F-4D97-AF65-F5344CB8AC3E}">
        <p14:creationId xmlns:p14="http://schemas.microsoft.com/office/powerpoint/2010/main" val="7414090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156410" y="481616"/>
            <a:ext cx="5526157" cy="27733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4800" b="1" dirty="0" smtClean="0">
                <a:solidFill>
                  <a:srgbClr val="FF8803"/>
                </a:solidFill>
                <a:latin typeface="Calibri" pitchFamily="34" charset="0"/>
              </a:rPr>
              <a:t>Now </a:t>
            </a:r>
            <a:r>
              <a:rPr lang="mr-IN" sz="4800" b="1" dirty="0" smtClean="0">
                <a:solidFill>
                  <a:srgbClr val="FF8803"/>
                </a:solidFill>
                <a:latin typeface="Calibri" pitchFamily="34" charset="0"/>
              </a:rPr>
              <a:t>…</a:t>
            </a:r>
            <a:r>
              <a:rPr lang="en-US" sz="4800" b="1" dirty="0" smtClean="0">
                <a:solidFill>
                  <a:srgbClr val="FF8803"/>
                </a:solidFill>
                <a:latin typeface="Calibri" pitchFamily="34" charset="0"/>
              </a:rPr>
              <a:t> </a:t>
            </a:r>
            <a:r>
              <a:rPr lang="en-US" sz="6000" b="1" dirty="0" smtClean="0">
                <a:solidFill>
                  <a:schemeClr val="accent1">
                    <a:lumMod val="50000"/>
                  </a:schemeClr>
                </a:solidFill>
                <a:latin typeface="Calibri" pitchFamily="34" charset="0"/>
              </a:rPr>
              <a:t>Together</a:t>
            </a:r>
            <a:r>
              <a:rPr lang="en-US" sz="6000" b="1" dirty="0" smtClean="0">
                <a:solidFill>
                  <a:srgbClr val="FF8803"/>
                </a:solidFill>
                <a:latin typeface="Calibri" pitchFamily="34" charset="0"/>
              </a:rPr>
              <a:t> </a:t>
            </a:r>
            <a:r>
              <a:rPr lang="mr-IN" sz="4800" b="1" dirty="0" smtClean="0">
                <a:solidFill>
                  <a:srgbClr val="FF8803"/>
                </a:solidFill>
                <a:latin typeface="Calibri" pitchFamily="34" charset="0"/>
              </a:rPr>
              <a:t>…</a:t>
            </a:r>
            <a:r>
              <a:rPr lang="en-US" sz="4800" b="1" dirty="0" smtClean="0">
                <a:solidFill>
                  <a:srgbClr val="FF8803"/>
                </a:solidFill>
                <a:latin typeface="Calibri" pitchFamily="34" charset="0"/>
              </a:rPr>
              <a:t> </a:t>
            </a:r>
          </a:p>
          <a:p>
            <a:pPr marL="0" indent="0" algn="ctr">
              <a:spcBef>
                <a:spcPts val="0"/>
              </a:spcBef>
              <a:buNone/>
            </a:pPr>
            <a:r>
              <a:rPr lang="en-US" sz="4800" b="1" dirty="0" smtClean="0">
                <a:solidFill>
                  <a:srgbClr val="FF8803"/>
                </a:solidFill>
                <a:latin typeface="Calibri" pitchFamily="34" charset="0"/>
              </a:rPr>
              <a:t>Let’s begin to </a:t>
            </a:r>
            <a:r>
              <a:rPr lang="en-US" sz="6600" b="1" dirty="0" smtClean="0">
                <a:solidFill>
                  <a:schemeClr val="accent1">
                    <a:lumMod val="50000"/>
                  </a:schemeClr>
                </a:solidFill>
                <a:latin typeface="Calibri" pitchFamily="34" charset="0"/>
              </a:rPr>
              <a:t>define </a:t>
            </a:r>
            <a:r>
              <a:rPr lang="en-US" sz="4800" b="1" dirty="0" smtClean="0">
                <a:solidFill>
                  <a:srgbClr val="FF8803"/>
                </a:solidFill>
                <a:latin typeface="Calibri" pitchFamily="34" charset="0"/>
              </a:rPr>
              <a:t>an </a:t>
            </a:r>
            <a:r>
              <a:rPr lang="en-US" sz="6600" b="1" dirty="0" smtClean="0">
                <a:solidFill>
                  <a:schemeClr val="accent1">
                    <a:lumMod val="50000"/>
                  </a:schemeClr>
                </a:solidFill>
                <a:latin typeface="Calibri" pitchFamily="34" charset="0"/>
              </a:rPr>
              <a:t>engaging </a:t>
            </a:r>
            <a:r>
              <a:rPr lang="en-US" sz="4800" b="1" dirty="0" smtClean="0">
                <a:solidFill>
                  <a:srgbClr val="FF8803"/>
                </a:solidFill>
                <a:latin typeface="Calibri" pitchFamily="34" charset="0"/>
              </a:rPr>
              <a:t>new</a:t>
            </a:r>
            <a:r>
              <a:rPr lang="en-US" sz="4800" b="1" dirty="0" smtClean="0">
                <a:solidFill>
                  <a:schemeClr val="accent2"/>
                </a:solidFill>
                <a:latin typeface="Calibri" pitchFamily="34" charset="0"/>
              </a:rPr>
              <a:t> </a:t>
            </a:r>
            <a:r>
              <a:rPr lang="en-US" sz="4800" b="1" dirty="0" smtClean="0">
                <a:solidFill>
                  <a:srgbClr val="FF8803"/>
                </a:solidFill>
                <a:latin typeface="Calibri" pitchFamily="34" charset="0"/>
              </a:rPr>
              <a:t>Michigan Medicine</a:t>
            </a:r>
            <a:r>
              <a:rPr lang="en-US" sz="5400" b="1" dirty="0" smtClean="0">
                <a:solidFill>
                  <a:srgbClr val="FF8803"/>
                </a:solidFill>
                <a:latin typeface="Calibri" pitchFamily="34" charset="0"/>
              </a:rPr>
              <a:t> </a:t>
            </a:r>
            <a:r>
              <a:rPr lang="en-US" sz="6000" b="1" dirty="0" smtClean="0">
                <a:solidFill>
                  <a:schemeClr val="accent1">
                    <a:lumMod val="50000"/>
                  </a:schemeClr>
                </a:solidFill>
                <a:latin typeface="Calibri" pitchFamily="34" charset="0"/>
              </a:rPr>
              <a:t>culture</a:t>
            </a:r>
            <a:endParaRPr lang="en-US" sz="5400" dirty="0">
              <a:solidFill>
                <a:schemeClr val="accent1">
                  <a:lumMod val="50000"/>
                </a:schemeClr>
              </a:solidFill>
              <a:latin typeface="Arial" charset="0"/>
              <a:ea typeface="ＭＳ Ｐゴシック" charset="0"/>
              <a:cs typeface="Arial" charset="0"/>
            </a:endParaRPr>
          </a:p>
        </p:txBody>
      </p:sp>
      <p:pic>
        <p:nvPicPr>
          <p:cNvPr id="2" name="Picture 1"/>
          <p:cNvPicPr>
            <a:picLocks noChangeAspect="1"/>
          </p:cNvPicPr>
          <p:nvPr/>
        </p:nvPicPr>
        <p:blipFill rotWithShape="1">
          <a:blip r:embed="rId3"/>
          <a:srcRect l="19739"/>
          <a:stretch/>
        </p:blipFill>
        <p:spPr>
          <a:xfrm>
            <a:off x="5868201" y="0"/>
            <a:ext cx="8015985" cy="6858000"/>
          </a:xfrm>
          <a:prstGeom prst="rect">
            <a:avLst/>
          </a:prstGeom>
        </p:spPr>
      </p:pic>
    </p:spTree>
    <p:extLst>
      <p:ext uri="{BB962C8B-B14F-4D97-AF65-F5344CB8AC3E}">
        <p14:creationId xmlns:p14="http://schemas.microsoft.com/office/powerpoint/2010/main" val="1197125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38666" y="2765815"/>
            <a:ext cx="10972800" cy="4217151"/>
          </a:xfrm>
        </p:spPr>
        <p:txBody>
          <a:bodyPr>
            <a:noAutofit/>
          </a:bodyPr>
          <a:lstStyle/>
          <a:p>
            <a:pPr algn="ctr">
              <a:lnSpc>
                <a:spcPct val="80000"/>
              </a:lnSpc>
            </a:pPr>
            <a:r>
              <a:rPr lang="en-US" sz="8800" b="1" cap="small" dirty="0" smtClean="0">
                <a:solidFill>
                  <a:srgbClr val="FF8803"/>
                </a:solidFill>
                <a:latin typeface="Arial Black" pitchFamily="34" charset="0"/>
                <a:cs typeface="Calibri" pitchFamily="34" charset="0"/>
              </a:rPr>
              <a:t>What we covered </a:t>
            </a:r>
            <a:r>
              <a:rPr lang="en-US" sz="8800" b="1" smtClean="0">
                <a:solidFill>
                  <a:srgbClr val="002060"/>
                </a:solidFill>
                <a:latin typeface="Calibri" pitchFamily="34" charset="0"/>
                <a:cs typeface="Calibri" pitchFamily="34" charset="0"/>
              </a:rPr>
              <a:t>in our 2016 session</a:t>
            </a:r>
            <a:endParaRPr lang="en-US" sz="8800" b="1" cap="small" dirty="0">
              <a:solidFill>
                <a:srgbClr val="FF8803"/>
              </a:solidFill>
              <a:latin typeface="Arial Black" pitchFamily="34" charset="0"/>
              <a:cs typeface="Calibri" pitchFamily="34" charset="0"/>
            </a:endParaRPr>
          </a:p>
        </p:txBody>
      </p:sp>
      <p:pic>
        <p:nvPicPr>
          <p:cNvPr id="2" name="Picture 1"/>
          <p:cNvPicPr>
            <a:picLocks noChangeAspect="1"/>
          </p:cNvPicPr>
          <p:nvPr/>
        </p:nvPicPr>
        <p:blipFill>
          <a:blip r:embed="rId2"/>
          <a:stretch>
            <a:fillRect/>
          </a:stretch>
        </p:blipFill>
        <p:spPr>
          <a:xfrm>
            <a:off x="4137760" y="348127"/>
            <a:ext cx="3667836" cy="2750877"/>
          </a:xfrm>
          <a:prstGeom prst="rect">
            <a:avLst/>
          </a:prstGeom>
        </p:spPr>
      </p:pic>
    </p:spTree>
    <p:extLst>
      <p:ext uri="{BB962C8B-B14F-4D97-AF65-F5344CB8AC3E}">
        <p14:creationId xmlns:p14="http://schemas.microsoft.com/office/powerpoint/2010/main" val="17074279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506"/>
          <a:stretch/>
        </p:blipFill>
        <p:spPr>
          <a:xfrm>
            <a:off x="4348905" y="-424072"/>
            <a:ext cx="9169968" cy="7321826"/>
          </a:xfrm>
          <a:prstGeom prst="rect">
            <a:avLst/>
          </a:prstGeom>
        </p:spPr>
      </p:pic>
      <p:sp>
        <p:nvSpPr>
          <p:cNvPr id="6" name="Rectangle 3"/>
          <p:cNvSpPr txBox="1">
            <a:spLocks noChangeArrowheads="1"/>
          </p:cNvSpPr>
          <p:nvPr/>
        </p:nvSpPr>
        <p:spPr>
          <a:xfrm>
            <a:off x="96252" y="573335"/>
            <a:ext cx="3975652" cy="27733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5400" b="1" smtClean="0">
                <a:solidFill>
                  <a:srgbClr val="FF8803"/>
                </a:solidFill>
                <a:latin typeface="Calibri" pitchFamily="34" charset="0"/>
              </a:rPr>
              <a:t>And identify </a:t>
            </a:r>
            <a:r>
              <a:rPr lang="en-US" sz="5400" b="1" dirty="0" smtClean="0">
                <a:solidFill>
                  <a:srgbClr val="FF8803"/>
                </a:solidFill>
                <a:latin typeface="Calibri" pitchFamily="34" charset="0"/>
              </a:rPr>
              <a:t>the </a:t>
            </a:r>
            <a:r>
              <a:rPr lang="en-US" sz="6600" b="1" dirty="0" smtClean="0">
                <a:solidFill>
                  <a:schemeClr val="accent1">
                    <a:lumMod val="50000"/>
                  </a:schemeClr>
                </a:solidFill>
                <a:latin typeface="Calibri" pitchFamily="34" charset="0"/>
              </a:rPr>
              <a:t>behaviors</a:t>
            </a:r>
            <a:r>
              <a:rPr lang="en-US" sz="6600" b="1" dirty="0" smtClean="0">
                <a:solidFill>
                  <a:srgbClr val="FF8803"/>
                </a:solidFill>
                <a:latin typeface="Calibri" pitchFamily="34" charset="0"/>
              </a:rPr>
              <a:t> </a:t>
            </a:r>
            <a:r>
              <a:rPr lang="en-US" sz="5400" b="1" dirty="0" smtClean="0">
                <a:solidFill>
                  <a:srgbClr val="FF8803"/>
                </a:solidFill>
                <a:latin typeface="Calibri" pitchFamily="34" charset="0"/>
              </a:rPr>
              <a:t>that will help achieve this </a:t>
            </a:r>
            <a:r>
              <a:rPr lang="en-US" sz="6600" b="1" dirty="0" smtClean="0">
                <a:solidFill>
                  <a:schemeClr val="accent1">
                    <a:lumMod val="50000"/>
                  </a:schemeClr>
                </a:solidFill>
                <a:latin typeface="Calibri" pitchFamily="34" charset="0"/>
              </a:rPr>
              <a:t>culture</a:t>
            </a:r>
            <a:endParaRPr lang="en-US" sz="5400" dirty="0">
              <a:solidFill>
                <a:schemeClr val="accent1">
                  <a:lumMod val="50000"/>
                </a:schemeClr>
              </a:solidFill>
              <a:latin typeface="Arial" charset="0"/>
              <a:ea typeface="ＭＳ Ｐゴシック" charset="0"/>
              <a:cs typeface="Arial" charset="0"/>
            </a:endParaRPr>
          </a:p>
        </p:txBody>
      </p:sp>
    </p:spTree>
    <p:extLst>
      <p:ext uri="{BB962C8B-B14F-4D97-AF65-F5344CB8AC3E}">
        <p14:creationId xmlns:p14="http://schemas.microsoft.com/office/powerpoint/2010/main" val="18036671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2"/>
          <p:cNvSpPr txBox="1">
            <a:spLocks noChangeArrowheads="1"/>
          </p:cNvSpPr>
          <p:nvPr/>
        </p:nvSpPr>
        <p:spPr bwMode="auto">
          <a:xfrm>
            <a:off x="180003" y="0"/>
            <a:ext cx="11755323" cy="45704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500" b="1" cap="small" dirty="0" smtClean="0">
                <a:solidFill>
                  <a:srgbClr val="FF8803"/>
                </a:solidFill>
                <a:effectLst>
                  <a:outerShdw blurRad="38100" dist="38100" dir="2700000" algn="tl">
                    <a:srgbClr val="000000">
                      <a:alpha val="43137"/>
                    </a:srgbClr>
                  </a:outerShdw>
                </a:effectLst>
                <a:latin typeface="Calibri" pitchFamily="34" charset="0"/>
              </a:rPr>
              <a:t>Culture</a:t>
            </a:r>
            <a:endParaRPr lang="en-US" sz="8000" b="1" cap="small" dirty="0">
              <a:solidFill>
                <a:srgbClr val="FF8803"/>
              </a:solidFill>
              <a:effectLst>
                <a:outerShdw blurRad="38100" dist="38100" dir="2700000" algn="tl">
                  <a:srgbClr val="000000">
                    <a:alpha val="43137"/>
                  </a:srgbClr>
                </a:outerShdw>
              </a:effectLst>
              <a:latin typeface="Calibri" pitchFamily="34" charset="0"/>
            </a:endParaRPr>
          </a:p>
          <a:p>
            <a:pPr eaLnBrk="1" hangingPunct="1"/>
            <a:r>
              <a:rPr lang="en-US" sz="4800" i="1" dirty="0">
                <a:solidFill>
                  <a:srgbClr val="002060"/>
                </a:solidFill>
                <a:latin typeface="Calibri" pitchFamily="34" charset="0"/>
              </a:rPr>
              <a:t>noun</a:t>
            </a:r>
            <a:r>
              <a:rPr lang="en-US" sz="4800" dirty="0">
                <a:solidFill>
                  <a:srgbClr val="002060"/>
                </a:solidFill>
                <a:latin typeface="Calibri" pitchFamily="34" charset="0"/>
              </a:rPr>
              <a:t> 1. </a:t>
            </a:r>
            <a:r>
              <a:rPr lang="en-US" sz="8800" dirty="0" smtClean="0">
                <a:solidFill>
                  <a:srgbClr val="002060"/>
                </a:solidFill>
                <a:latin typeface="Calibri" pitchFamily="34" charset="0"/>
              </a:rPr>
              <a:t>the product of group </a:t>
            </a:r>
            <a:r>
              <a:rPr lang="en-US" sz="8800" b="1" cap="small" dirty="0" smtClean="0">
                <a:solidFill>
                  <a:srgbClr val="FF8803"/>
                </a:solidFill>
                <a:latin typeface="Calibri" pitchFamily="34" charset="0"/>
              </a:rPr>
              <a:t>values</a:t>
            </a:r>
            <a:r>
              <a:rPr lang="en-US" sz="8800" dirty="0">
                <a:solidFill>
                  <a:srgbClr val="002060"/>
                </a:solidFill>
                <a:latin typeface="Calibri" pitchFamily="34" charset="0"/>
              </a:rPr>
              <a:t> </a:t>
            </a:r>
            <a:r>
              <a:rPr lang="en-US" sz="8800" dirty="0" smtClean="0">
                <a:solidFill>
                  <a:srgbClr val="002060"/>
                </a:solidFill>
                <a:latin typeface="Calibri" pitchFamily="34" charset="0"/>
              </a:rPr>
              <a:t>&amp; </a:t>
            </a:r>
            <a:r>
              <a:rPr lang="en-US" sz="8800" b="1" cap="small" dirty="0" smtClean="0">
                <a:solidFill>
                  <a:srgbClr val="FF8803"/>
                </a:solidFill>
                <a:latin typeface="Calibri" pitchFamily="34" charset="0"/>
              </a:rPr>
              <a:t>behaviors</a:t>
            </a:r>
            <a:endParaRPr lang="en-US" sz="8800" b="1" cap="small" dirty="0">
              <a:solidFill>
                <a:srgbClr val="FF8803"/>
              </a:solidFill>
              <a:latin typeface="Calibri" pitchFamily="34" charset="0"/>
            </a:endParaRPr>
          </a:p>
        </p:txBody>
      </p:sp>
    </p:spTree>
    <p:extLst>
      <p:ext uri="{BB962C8B-B14F-4D97-AF65-F5344CB8AC3E}">
        <p14:creationId xmlns:p14="http://schemas.microsoft.com/office/powerpoint/2010/main" val="873542276"/>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42693" y="1937084"/>
            <a:ext cx="7874000" cy="4572000"/>
          </a:xfrm>
          <a:prstGeom prst="rect">
            <a:avLst/>
          </a:prstGeom>
        </p:spPr>
      </p:pic>
      <p:sp>
        <p:nvSpPr>
          <p:cNvPr id="22529" name="Text Box 2"/>
          <p:cNvSpPr txBox="1">
            <a:spLocks noChangeArrowheads="1"/>
          </p:cNvSpPr>
          <p:nvPr/>
        </p:nvSpPr>
        <p:spPr bwMode="auto">
          <a:xfrm>
            <a:off x="0" y="0"/>
            <a:ext cx="12067673" cy="2585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5400" b="1" dirty="0" smtClean="0">
                <a:solidFill>
                  <a:srgbClr val="002060"/>
                </a:solidFill>
                <a:latin typeface="Calibri" pitchFamily="34" charset="0"/>
              </a:rPr>
              <a:t>One set of shared core </a:t>
            </a:r>
            <a:r>
              <a:rPr lang="en-US" sz="5400" b="1" dirty="0" smtClean="0">
                <a:solidFill>
                  <a:schemeClr val="accent2"/>
                </a:solidFill>
                <a:latin typeface="Calibri" pitchFamily="34" charset="0"/>
              </a:rPr>
              <a:t>values</a:t>
            </a:r>
            <a:r>
              <a:rPr lang="en-US" sz="5400" b="1" dirty="0" smtClean="0">
                <a:solidFill>
                  <a:srgbClr val="F79646"/>
                </a:solidFill>
                <a:latin typeface="Calibri" pitchFamily="34" charset="0"/>
              </a:rPr>
              <a:t> </a:t>
            </a:r>
            <a:r>
              <a:rPr lang="en-US" sz="5400" b="1" dirty="0" smtClean="0">
                <a:solidFill>
                  <a:srgbClr val="002060"/>
                </a:solidFill>
                <a:latin typeface="Calibri" pitchFamily="34" charset="0"/>
              </a:rPr>
              <a:t>creates </a:t>
            </a:r>
            <a:r>
              <a:rPr lang="en-US" sz="5400" b="1" dirty="0" smtClean="0">
                <a:solidFill>
                  <a:schemeClr val="accent2"/>
                </a:solidFill>
                <a:latin typeface="Calibri" pitchFamily="34" charset="0"/>
              </a:rPr>
              <a:t>collaboration </a:t>
            </a:r>
            <a:r>
              <a:rPr lang="en-US" sz="5400" b="1" dirty="0" smtClean="0">
                <a:solidFill>
                  <a:srgbClr val="002060"/>
                </a:solidFill>
                <a:latin typeface="Calibri" pitchFamily="34" charset="0"/>
              </a:rPr>
              <a:t>across a culture &amp; dismantles </a:t>
            </a:r>
            <a:r>
              <a:rPr lang="en-US" sz="5400" b="1" dirty="0" smtClean="0">
                <a:solidFill>
                  <a:schemeClr val="accent2"/>
                </a:solidFill>
                <a:latin typeface="Calibri" pitchFamily="34" charset="0"/>
              </a:rPr>
              <a:t>silos</a:t>
            </a:r>
            <a:endParaRPr lang="en-US" sz="5400" b="1" cap="small" dirty="0">
              <a:solidFill>
                <a:schemeClr val="accent2"/>
              </a:solidFill>
              <a:latin typeface="Calibri" pitchFamily="34" charset="0"/>
            </a:endParaRPr>
          </a:p>
        </p:txBody>
      </p:sp>
    </p:spTree>
    <p:extLst>
      <p:ext uri="{BB962C8B-B14F-4D97-AF65-F5344CB8AC3E}">
        <p14:creationId xmlns:p14="http://schemas.microsoft.com/office/powerpoint/2010/main" val="1063666568"/>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G deck 150515-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1389562"/>
            <a:ext cx="14065957" cy="4355319"/>
          </a:xfrm>
          <a:prstGeom prst="rect">
            <a:avLst/>
          </a:prstGeom>
        </p:spPr>
      </p:pic>
      <p:sp>
        <p:nvSpPr>
          <p:cNvPr id="2" name="Title 1"/>
          <p:cNvSpPr>
            <a:spLocks noGrp="1"/>
          </p:cNvSpPr>
          <p:nvPr>
            <p:ph type="title"/>
          </p:nvPr>
        </p:nvSpPr>
        <p:spPr>
          <a:xfrm>
            <a:off x="0" y="0"/>
            <a:ext cx="12192000" cy="681891"/>
          </a:xfrm>
          <a:solidFill>
            <a:srgbClr val="181048"/>
          </a:solidFill>
        </p:spPr>
        <p:txBody>
          <a:bodyPr>
            <a:normAutofit fontScale="90000"/>
          </a:bodyPr>
          <a:lstStyle/>
          <a:p>
            <a:r>
              <a:rPr lang="en-US" dirty="0" smtClean="0">
                <a:solidFill>
                  <a:schemeClr val="bg1"/>
                </a:solidFill>
              </a:rPr>
              <a:t>THE PATH TO ENGAGEMENT AT MM</a:t>
            </a:r>
            <a:endParaRPr lang="en-US" dirty="0">
              <a:solidFill>
                <a:schemeClr val="bg1"/>
              </a:solidFill>
            </a:endParaRPr>
          </a:p>
        </p:txBody>
      </p:sp>
      <p:sp>
        <p:nvSpPr>
          <p:cNvPr id="12" name="Rectangle 11"/>
          <p:cNvSpPr/>
          <p:nvPr/>
        </p:nvSpPr>
        <p:spPr>
          <a:xfrm>
            <a:off x="0" y="1476645"/>
            <a:ext cx="4628603" cy="1405641"/>
          </a:xfrm>
          <a:prstGeom prst="rect">
            <a:avLst/>
          </a:prstGeom>
        </p:spPr>
        <p:txBody>
          <a:bodyPr wrap="square">
            <a:spAutoFit/>
          </a:bodyPr>
          <a:lstStyle/>
          <a:p>
            <a:pPr algn="ctr"/>
            <a:r>
              <a:rPr lang="en-US" sz="4267" b="1" dirty="0" smtClean="0"/>
              <a:t>Communication &amp; Feedback</a:t>
            </a:r>
            <a:endParaRPr lang="en-US" sz="4267" b="1" dirty="0"/>
          </a:p>
        </p:txBody>
      </p:sp>
      <p:pic>
        <p:nvPicPr>
          <p:cNvPr id="21" name="Picture 20" descr="AG deck 150515-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1429" y="2676931"/>
            <a:ext cx="1471905" cy="1267968"/>
          </a:xfrm>
          <a:prstGeom prst="rect">
            <a:avLst/>
          </a:prstGeom>
        </p:spPr>
      </p:pic>
      <p:grpSp>
        <p:nvGrpSpPr>
          <p:cNvPr id="23" name="Group 22"/>
          <p:cNvGrpSpPr/>
          <p:nvPr/>
        </p:nvGrpSpPr>
        <p:grpSpPr>
          <a:xfrm>
            <a:off x="6736046" y="697397"/>
            <a:ext cx="3979145" cy="2720149"/>
            <a:chOff x="7102543" y="2124843"/>
            <a:chExt cx="2984359" cy="2720142"/>
          </a:xfrm>
        </p:grpSpPr>
        <p:sp>
          <p:nvSpPr>
            <p:cNvPr id="18" name="Rectangle 17"/>
            <p:cNvSpPr/>
            <p:nvPr/>
          </p:nvSpPr>
          <p:spPr>
            <a:xfrm>
              <a:off x="7102543" y="2124843"/>
              <a:ext cx="2984359" cy="1405638"/>
            </a:xfrm>
            <a:prstGeom prst="rect">
              <a:avLst/>
            </a:prstGeom>
          </p:spPr>
          <p:txBody>
            <a:bodyPr wrap="square">
              <a:spAutoFit/>
            </a:bodyPr>
            <a:lstStyle/>
            <a:p>
              <a:pPr algn="ctr"/>
              <a:r>
                <a:rPr lang="en-US" sz="4267" b="1" dirty="0" smtClean="0"/>
                <a:t>Recognition </a:t>
              </a:r>
              <a:r>
                <a:rPr lang="en-US" sz="4267" b="1" smtClean="0"/>
                <a:t>&amp; Development</a:t>
              </a:r>
              <a:endParaRPr lang="en-US" sz="4267" b="1" dirty="0"/>
            </a:p>
          </p:txBody>
        </p:sp>
        <p:pic>
          <p:nvPicPr>
            <p:cNvPr id="22" name="Picture 21" descr="AG deck 150515-0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3840" y="3577017"/>
              <a:ext cx="1084773" cy="1267968"/>
            </a:xfrm>
            <a:prstGeom prst="rect">
              <a:avLst/>
            </a:prstGeom>
          </p:spPr>
        </p:pic>
      </p:grpSp>
      <p:grpSp>
        <p:nvGrpSpPr>
          <p:cNvPr id="25" name="Group 24"/>
          <p:cNvGrpSpPr/>
          <p:nvPr/>
        </p:nvGrpSpPr>
        <p:grpSpPr>
          <a:xfrm>
            <a:off x="4045870" y="3590474"/>
            <a:ext cx="3979145" cy="2689115"/>
            <a:chOff x="5677942" y="1053973"/>
            <a:chExt cx="2984359" cy="2689115"/>
          </a:xfrm>
        </p:grpSpPr>
        <p:sp>
          <p:nvSpPr>
            <p:cNvPr id="13" name="Rectangle 12"/>
            <p:cNvSpPr/>
            <p:nvPr/>
          </p:nvSpPr>
          <p:spPr>
            <a:xfrm>
              <a:off x="5677942" y="2337447"/>
              <a:ext cx="2984359" cy="1405641"/>
            </a:xfrm>
            <a:prstGeom prst="rect">
              <a:avLst/>
            </a:prstGeom>
          </p:spPr>
          <p:txBody>
            <a:bodyPr wrap="square">
              <a:spAutoFit/>
            </a:bodyPr>
            <a:lstStyle/>
            <a:p>
              <a:pPr algn="ctr"/>
              <a:r>
                <a:rPr lang="en-US" sz="4267" b="1" dirty="0" smtClean="0"/>
                <a:t>Trust &amp; Collaboration</a:t>
              </a:r>
              <a:endParaRPr lang="en-US" sz="4267" b="1" dirty="0"/>
            </a:p>
          </p:txBody>
        </p:sp>
        <p:pic>
          <p:nvPicPr>
            <p:cNvPr id="24" name="Picture 23" descr="AG deck 150515-0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4749" y="1053973"/>
              <a:ext cx="1083691" cy="1267968"/>
            </a:xfrm>
            <a:prstGeom prst="rect">
              <a:avLst/>
            </a:prstGeom>
          </p:spPr>
        </p:pic>
      </p:gr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234" y="5244714"/>
            <a:ext cx="2123287" cy="1327837"/>
          </a:xfrm>
          <a:prstGeom prst="rect">
            <a:avLst/>
          </a:prstGeom>
        </p:spPr>
      </p:pic>
    </p:spTree>
    <p:extLst>
      <p:ext uri="{BB962C8B-B14F-4D97-AF65-F5344CB8AC3E}">
        <p14:creationId xmlns:p14="http://schemas.microsoft.com/office/powerpoint/2010/main" val="2575162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G deck 150515-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5542"/>
            <a:ext cx="12192000" cy="4355319"/>
          </a:xfrm>
          <a:prstGeom prst="rect">
            <a:avLst/>
          </a:prstGeom>
        </p:spPr>
      </p:pic>
      <p:pic>
        <p:nvPicPr>
          <p:cNvPr id="6" name="Picture 5" descr="AG deck 150515-0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1001" y="4218751"/>
            <a:ext cx="1690624" cy="1267968"/>
          </a:xfrm>
          <a:prstGeom prst="rect">
            <a:avLst/>
          </a:prstGeom>
        </p:spPr>
      </p:pic>
      <p:sp>
        <p:nvSpPr>
          <p:cNvPr id="2" name="Title 1"/>
          <p:cNvSpPr>
            <a:spLocks noGrp="1"/>
          </p:cNvSpPr>
          <p:nvPr>
            <p:ph type="title"/>
          </p:nvPr>
        </p:nvSpPr>
        <p:spPr>
          <a:xfrm>
            <a:off x="0" y="0"/>
            <a:ext cx="12192000" cy="681891"/>
          </a:xfrm>
          <a:solidFill>
            <a:srgbClr val="181048"/>
          </a:solidFill>
        </p:spPr>
        <p:txBody>
          <a:bodyPr>
            <a:normAutofit fontScale="90000"/>
          </a:bodyPr>
          <a:lstStyle/>
          <a:p>
            <a:r>
              <a:rPr lang="en-US" dirty="0" smtClean="0">
                <a:solidFill>
                  <a:schemeClr val="bg1"/>
                </a:solidFill>
              </a:rPr>
              <a:t>THE PATH TO ENGAGEMENT AT MM</a:t>
            </a:r>
            <a:endParaRPr lang="en-US" dirty="0">
              <a:solidFill>
                <a:schemeClr val="bg1"/>
              </a:solidFill>
            </a:endParaRPr>
          </a:p>
        </p:txBody>
      </p:sp>
      <p:sp>
        <p:nvSpPr>
          <p:cNvPr id="12" name="Rectangle 11"/>
          <p:cNvSpPr/>
          <p:nvPr/>
        </p:nvSpPr>
        <p:spPr>
          <a:xfrm>
            <a:off x="329994" y="1404315"/>
            <a:ext cx="6858041" cy="2308324"/>
          </a:xfrm>
          <a:prstGeom prst="rect">
            <a:avLst/>
          </a:prstGeom>
          <a:solidFill>
            <a:schemeClr val="bg1">
              <a:lumMod val="85000"/>
            </a:schemeClr>
          </a:solidFill>
        </p:spPr>
        <p:txBody>
          <a:bodyPr wrap="square">
            <a:spAutoFit/>
          </a:bodyPr>
          <a:lstStyle/>
          <a:p>
            <a:pPr algn="ctr"/>
            <a:r>
              <a:rPr lang="en-US" sz="7200" b="1" dirty="0" smtClean="0"/>
              <a:t>Communication &amp; Feedback</a:t>
            </a:r>
            <a:endParaRPr lang="en-US" sz="7200" b="1" dirty="0"/>
          </a:p>
        </p:txBody>
      </p:sp>
      <p:pic>
        <p:nvPicPr>
          <p:cNvPr id="21" name="Picture 20" descr="AG deck 150515-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0001" y="3585198"/>
            <a:ext cx="2084671" cy="1901521"/>
          </a:xfrm>
          <a:prstGeom prst="rect">
            <a:avLst/>
          </a:prstGeom>
        </p:spPr>
      </p:pic>
      <p:sp>
        <p:nvSpPr>
          <p:cNvPr id="18" name="Rectangle 17"/>
          <p:cNvSpPr/>
          <p:nvPr/>
        </p:nvSpPr>
        <p:spPr>
          <a:xfrm>
            <a:off x="6300389" y="2595409"/>
            <a:ext cx="3979145" cy="1323439"/>
          </a:xfrm>
          <a:prstGeom prst="rect">
            <a:avLst/>
          </a:prstGeom>
        </p:spPr>
        <p:txBody>
          <a:bodyPr wrap="square">
            <a:spAutoFit/>
          </a:bodyPr>
          <a:lstStyle/>
          <a:p>
            <a:pPr algn="ctr"/>
            <a:r>
              <a:rPr lang="en-US" sz="4000" b="1" dirty="0" smtClean="0">
                <a:solidFill>
                  <a:schemeClr val="bg1">
                    <a:lumMod val="85000"/>
                  </a:schemeClr>
                </a:solidFill>
              </a:rPr>
              <a:t>Recognition &amp; Development</a:t>
            </a:r>
            <a:endParaRPr lang="en-US" sz="4000" b="1" dirty="0">
              <a:solidFill>
                <a:schemeClr val="bg1">
                  <a:lumMod val="85000"/>
                </a:schemeClr>
              </a:solidFill>
            </a:endParaRPr>
          </a:p>
        </p:txBody>
      </p:sp>
      <p:sp>
        <p:nvSpPr>
          <p:cNvPr id="13" name="Rectangle 12"/>
          <p:cNvSpPr/>
          <p:nvPr/>
        </p:nvSpPr>
        <p:spPr>
          <a:xfrm>
            <a:off x="3465504" y="5375917"/>
            <a:ext cx="3979145" cy="1323439"/>
          </a:xfrm>
          <a:prstGeom prst="rect">
            <a:avLst/>
          </a:prstGeom>
        </p:spPr>
        <p:txBody>
          <a:bodyPr wrap="square">
            <a:spAutoFit/>
          </a:bodyPr>
          <a:lstStyle/>
          <a:p>
            <a:pPr algn="ctr"/>
            <a:r>
              <a:rPr lang="en-US" sz="4000" b="1" dirty="0" smtClean="0">
                <a:solidFill>
                  <a:schemeClr val="bg1">
                    <a:lumMod val="85000"/>
                  </a:schemeClr>
                </a:solidFill>
              </a:rPr>
              <a:t>Trust &amp; Collaboration</a:t>
            </a:r>
            <a:endParaRPr lang="en-US" sz="4000" b="1" dirty="0">
              <a:solidFill>
                <a:schemeClr val="bg1">
                  <a:lumMod val="85000"/>
                </a:schemeClr>
              </a:solidFill>
            </a:endParaRPr>
          </a:p>
        </p:txBody>
      </p:sp>
      <p:pic>
        <p:nvPicPr>
          <p:cNvPr id="5" name="Picture 4" descr="AG deck 150515-0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4645" y="1327441"/>
            <a:ext cx="1690624" cy="126796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3234" y="5244714"/>
            <a:ext cx="2123287" cy="1327837"/>
          </a:xfrm>
          <a:prstGeom prst="rect">
            <a:avLst/>
          </a:prstGeom>
        </p:spPr>
      </p:pic>
    </p:spTree>
    <p:extLst>
      <p:ext uri="{BB962C8B-B14F-4D97-AF65-F5344CB8AC3E}">
        <p14:creationId xmlns:p14="http://schemas.microsoft.com/office/powerpoint/2010/main" val="14151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5"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strVal val="#ppt_w*0.70"/>
                                          </p:val>
                                        </p:tav>
                                        <p:tav tm="100000">
                                          <p:val>
                                            <p:strVal val="#ppt_w"/>
                                          </p:val>
                                        </p:tav>
                                      </p:tavLst>
                                    </p:anim>
                                    <p:anim calcmode="lin" valueType="num">
                                      <p:cBhvr>
                                        <p:cTn id="13" dur="1000" fill="hold"/>
                                        <p:tgtEl>
                                          <p:spTgt spid="21"/>
                                        </p:tgtEl>
                                        <p:attrNameLst>
                                          <p:attrName>ppt_h</p:attrName>
                                        </p:attrNameLst>
                                      </p:cBhvr>
                                      <p:tavLst>
                                        <p:tav tm="0">
                                          <p:val>
                                            <p:strVal val="#ppt_h"/>
                                          </p:val>
                                        </p:tav>
                                        <p:tav tm="100000">
                                          <p:val>
                                            <p:strVal val="#ppt_h"/>
                                          </p:val>
                                        </p:tav>
                                      </p:tavLst>
                                    </p:anim>
                                    <p:animEffect transition="in" filter="fade">
                                      <p:cBhvr>
                                        <p:cTn id="1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1619" name="Rectangle 3"/>
          <p:cNvSpPr>
            <a:spLocks noGrp="1" noChangeArrowheads="1"/>
          </p:cNvSpPr>
          <p:nvPr>
            <p:ph type="body" idx="1"/>
          </p:nvPr>
        </p:nvSpPr>
        <p:spPr>
          <a:xfrm>
            <a:off x="543339" y="653220"/>
            <a:ext cx="10760765" cy="4114800"/>
          </a:xfrm>
        </p:spPr>
        <p:txBody>
          <a:bodyPr>
            <a:normAutofit lnSpcReduction="10000"/>
          </a:bodyPr>
          <a:lstStyle/>
          <a:p>
            <a:pPr marL="609600" indent="-609600">
              <a:buNone/>
            </a:pPr>
            <a:endParaRPr lang="en-US" sz="3600" dirty="0">
              <a:solidFill>
                <a:srgbClr val="4D4D4D"/>
              </a:solidFill>
              <a:latin typeface="Verdana" charset="0"/>
              <a:ea typeface="ＭＳ Ｐゴシック" charset="0"/>
            </a:endParaRPr>
          </a:p>
          <a:p>
            <a:pPr marL="609600" indent="-609600">
              <a:buNone/>
            </a:pPr>
            <a:endParaRPr lang="en-US" sz="3600" dirty="0">
              <a:solidFill>
                <a:srgbClr val="4D4D4D"/>
              </a:solidFill>
              <a:latin typeface="Verdana" charset="0"/>
              <a:ea typeface="ＭＳ Ｐゴシック" charset="0"/>
            </a:endParaRPr>
          </a:p>
          <a:p>
            <a:pPr marL="609600" indent="-609600" algn="ctr">
              <a:lnSpc>
                <a:spcPct val="120000"/>
              </a:lnSpc>
              <a:buNone/>
            </a:pPr>
            <a:r>
              <a:rPr lang="en-US" sz="6000" dirty="0">
                <a:solidFill>
                  <a:schemeClr val="tx2"/>
                </a:solidFill>
                <a:latin typeface="Verdana" charset="0"/>
                <a:ea typeface="ＭＳ Ｐゴシック" charset="0"/>
              </a:rPr>
              <a:t>  </a:t>
            </a:r>
            <a:r>
              <a:rPr lang="en-US" sz="6000" dirty="0" smtClean="0">
                <a:solidFill>
                  <a:schemeClr val="tx2"/>
                </a:solidFill>
                <a:latin typeface="Verdana" charset="0"/>
                <a:ea typeface="ＭＳ Ｐゴシック" charset="0"/>
              </a:rPr>
              <a:t>Being</a:t>
            </a:r>
            <a:r>
              <a:rPr lang="ja-JP" altLang="en-US" sz="6000" dirty="0">
                <a:solidFill>
                  <a:schemeClr val="tx2"/>
                </a:solidFill>
                <a:latin typeface="Verdana" charset="0"/>
                <a:ea typeface="ＭＳ Ｐゴシック" charset="0"/>
              </a:rPr>
              <a:t>‘</a:t>
            </a:r>
            <a:r>
              <a:rPr lang="en-US" sz="6000" dirty="0">
                <a:solidFill>
                  <a:schemeClr val="tx2"/>
                </a:solidFill>
                <a:latin typeface="Verdana" charset="0"/>
                <a:ea typeface="ＭＳ Ｐゴシック" charset="0"/>
              </a:rPr>
              <a:t>left in the dark</a:t>
            </a:r>
            <a:r>
              <a:rPr lang="ja-JP" altLang="en-US" sz="6000" dirty="0">
                <a:solidFill>
                  <a:schemeClr val="tx2"/>
                </a:solidFill>
                <a:latin typeface="Verdana" charset="0"/>
                <a:ea typeface="ＭＳ Ｐゴシック" charset="0"/>
              </a:rPr>
              <a:t>’</a:t>
            </a:r>
            <a:endParaRPr lang="en-US" sz="6000" dirty="0">
              <a:solidFill>
                <a:schemeClr val="tx2"/>
              </a:solidFill>
              <a:latin typeface="Verdana" charset="0"/>
              <a:ea typeface="ＭＳ Ｐゴシック" charset="0"/>
            </a:endParaRPr>
          </a:p>
          <a:p>
            <a:pPr marL="609600" indent="-609600">
              <a:buFontTx/>
              <a:buAutoNum type="alphaUcPeriod"/>
            </a:pPr>
            <a:endParaRPr lang="en-US" sz="3600" dirty="0">
              <a:solidFill>
                <a:srgbClr val="4D4D4D"/>
              </a:solidFill>
              <a:latin typeface="Verdana" charset="0"/>
              <a:ea typeface="ＭＳ Ｐゴシック" charset="0"/>
            </a:endParaRPr>
          </a:p>
          <a:p>
            <a:pPr marL="609600" indent="-609600">
              <a:buFontTx/>
              <a:buAutoNum type="alphaUcPeriod"/>
            </a:pPr>
            <a:endParaRPr lang="en-US" sz="3600" dirty="0">
              <a:solidFill>
                <a:srgbClr val="4D4D4D"/>
              </a:solidFill>
              <a:latin typeface="Calibri" charset="0"/>
              <a:ea typeface="ＭＳ Ｐゴシック" charset="0"/>
            </a:endParaRPr>
          </a:p>
          <a:p>
            <a:pPr marL="0" indent="0">
              <a:buNone/>
            </a:pPr>
            <a:r>
              <a:rPr lang="en-US" sz="3600" dirty="0">
                <a:solidFill>
                  <a:srgbClr val="4D4D4D"/>
                </a:solidFill>
                <a:latin typeface="Calibri" charset="0"/>
                <a:ea typeface="ＭＳ Ｐゴシック" charset="0"/>
              </a:rPr>
              <a:t>  </a:t>
            </a:r>
          </a:p>
        </p:txBody>
      </p:sp>
      <p:pic>
        <p:nvPicPr>
          <p:cNvPr id="2" name="Picture 1"/>
          <p:cNvPicPr>
            <a:picLocks noChangeAspect="1"/>
          </p:cNvPicPr>
          <p:nvPr/>
        </p:nvPicPr>
        <p:blipFill>
          <a:blip r:embed="rId2"/>
          <a:stretch>
            <a:fillRect/>
          </a:stretch>
        </p:blipFill>
        <p:spPr>
          <a:xfrm>
            <a:off x="4204872" y="3505723"/>
            <a:ext cx="3865701" cy="2895656"/>
          </a:xfrm>
          <a:prstGeom prst="rect">
            <a:avLst/>
          </a:prstGeom>
        </p:spPr>
      </p:pic>
      <p:sp>
        <p:nvSpPr>
          <p:cNvPr id="7" name="Rectangle 2"/>
          <p:cNvSpPr>
            <a:spLocks noGrp="1" noChangeArrowheads="1"/>
          </p:cNvSpPr>
          <p:nvPr>
            <p:ph type="title"/>
          </p:nvPr>
        </p:nvSpPr>
        <p:spPr>
          <a:xfrm>
            <a:off x="543339" y="310873"/>
            <a:ext cx="11290852" cy="1143000"/>
          </a:xfrm>
        </p:spPr>
        <p:txBody>
          <a:bodyPr>
            <a:noAutofit/>
          </a:bodyPr>
          <a:lstStyle/>
          <a:p>
            <a:r>
              <a:rPr lang="en-US" sz="4800" b="1" dirty="0">
                <a:solidFill>
                  <a:schemeClr val="accent2"/>
                </a:solidFill>
                <a:latin typeface="Calibri" charset="0"/>
                <a:ea typeface="ＭＳ Ｐゴシック" charset="0"/>
              </a:rPr>
              <a:t>What is the second biggest cause of employee </a:t>
            </a:r>
            <a:r>
              <a:rPr lang="en-US" sz="4800" b="1" dirty="0" smtClean="0">
                <a:solidFill>
                  <a:schemeClr val="accent2"/>
                </a:solidFill>
                <a:latin typeface="Calibri" charset="0"/>
                <a:ea typeface="ＭＳ Ｐゴシック" charset="0"/>
              </a:rPr>
              <a:t>dissatisfaction in </a:t>
            </a:r>
            <a:r>
              <a:rPr lang="en-US" sz="4800" b="1" smtClean="0">
                <a:solidFill>
                  <a:schemeClr val="accent2"/>
                </a:solidFill>
                <a:latin typeface="Calibri" charset="0"/>
                <a:ea typeface="ＭＳ Ｐゴシック" charset="0"/>
              </a:rPr>
              <a:t>US workplaces?</a:t>
            </a:r>
            <a:endParaRPr lang="en-US" sz="4800" b="1" dirty="0">
              <a:solidFill>
                <a:schemeClr val="accent2"/>
              </a:solidFill>
              <a:latin typeface="Calibri" charset="0"/>
              <a:ea typeface="ＭＳ Ｐゴシック" charset="0"/>
            </a:endParaRPr>
          </a:p>
        </p:txBody>
      </p:sp>
    </p:spTree>
    <p:extLst>
      <p:ext uri="{BB962C8B-B14F-4D97-AF65-F5344CB8AC3E}">
        <p14:creationId xmlns:p14="http://schemas.microsoft.com/office/powerpoint/2010/main" val="1294317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51619">
                                            <p:txEl>
                                              <p:pRg st="2" end="2"/>
                                            </p:txEl>
                                          </p:spTgt>
                                        </p:tgtEl>
                                        <p:attrNameLst>
                                          <p:attrName>style.visibility</p:attrName>
                                        </p:attrNameLst>
                                      </p:cBhvr>
                                      <p:to>
                                        <p:strVal val="visible"/>
                                      </p:to>
                                    </p:set>
                                    <p:animEffect transition="in" filter="wipe(left)">
                                      <p:cBhvr>
                                        <p:cTn id="7" dur="500"/>
                                        <p:tgtEl>
                                          <p:spTgt spid="75161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51619">
                                            <p:txEl>
                                              <p:pRg st="5" end="5"/>
                                            </p:txEl>
                                          </p:spTgt>
                                        </p:tgtEl>
                                        <p:attrNameLst>
                                          <p:attrName>style.visibility</p:attrName>
                                        </p:attrNameLst>
                                      </p:cBhvr>
                                      <p:to>
                                        <p:strVal val="visible"/>
                                      </p:to>
                                    </p:set>
                                    <p:animEffect transition="in" filter="wipe(left)">
                                      <p:cBhvr>
                                        <p:cTn id="12" dur="500"/>
                                        <p:tgtEl>
                                          <p:spTgt spid="7516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619"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0"/>
            <a:ext cx="10972800" cy="1143000"/>
          </a:xfrm>
        </p:spPr>
        <p:txBody>
          <a:bodyPr>
            <a:normAutofit/>
          </a:bodyPr>
          <a:lstStyle/>
          <a:p>
            <a:pPr>
              <a:defRPr/>
            </a:pPr>
            <a:r>
              <a:rPr lang="en-US" sz="4800" b="1" dirty="0"/>
              <a:t>Concern #3: Communication </a:t>
            </a:r>
            <a:r>
              <a:rPr lang="en-US" sz="4800" b="1" dirty="0" smtClean="0"/>
              <a:t>&amp; Feedback</a:t>
            </a:r>
            <a:endParaRPr lang="en-US" sz="4800" b="1" dirty="0"/>
          </a:p>
        </p:txBody>
      </p:sp>
      <p:sp>
        <p:nvSpPr>
          <p:cNvPr id="6" name="TextBox 3"/>
          <p:cNvSpPr txBox="1">
            <a:spLocks noChangeArrowheads="1"/>
          </p:cNvSpPr>
          <p:nvPr/>
        </p:nvSpPr>
        <p:spPr bwMode="auto">
          <a:xfrm>
            <a:off x="643467" y="1033341"/>
            <a:ext cx="1082780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a:solidFill>
                  <a:srgbClr val="C00000"/>
                </a:solidFill>
                <a:latin typeface="+mj-lt"/>
              </a:rPr>
              <a:t>Employees</a:t>
            </a:r>
            <a:r>
              <a:rPr lang="en-US" altLang="en-US" dirty="0">
                <a:latin typeface="+mj-lt"/>
              </a:rPr>
              <a:t> think managers could improve their communication skills </a:t>
            </a:r>
            <a:r>
              <a:rPr lang="en-US" altLang="en-US" dirty="0" smtClean="0">
                <a:latin typeface="+mj-lt"/>
              </a:rPr>
              <a:t>&amp; work </a:t>
            </a:r>
            <a:r>
              <a:rPr lang="en-US" altLang="en-US" dirty="0">
                <a:latin typeface="+mj-lt"/>
              </a:rPr>
              <a:t>on delivering effective feedback.</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1" y="3174680"/>
            <a:ext cx="2566988" cy="1415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Table 7"/>
          <p:cNvGraphicFramePr>
            <a:graphicFrameLocks noGrp="1"/>
          </p:cNvGraphicFramePr>
          <p:nvPr>
            <p:extLst/>
          </p:nvPr>
        </p:nvGraphicFramePr>
        <p:xfrm>
          <a:off x="3200400" y="2342413"/>
          <a:ext cx="8619067" cy="3973722"/>
        </p:xfrm>
        <a:graphic>
          <a:graphicData uri="http://schemas.openxmlformats.org/drawingml/2006/table">
            <a:tbl>
              <a:tblPr firstRow="1" bandRow="1">
                <a:tableStyleId>{5C22544A-7EE6-4342-B048-85BDC9FD1C3A}</a:tableStyleId>
              </a:tblPr>
              <a:tblGrid>
                <a:gridCol w="4397484">
                  <a:extLst>
                    <a:ext uri="{9D8B030D-6E8A-4147-A177-3AD203B41FA5}">
                      <a16:colId xmlns:a16="http://schemas.microsoft.com/office/drawing/2014/main" xmlns="" val="20000"/>
                    </a:ext>
                  </a:extLst>
                </a:gridCol>
                <a:gridCol w="4221583">
                  <a:extLst>
                    <a:ext uri="{9D8B030D-6E8A-4147-A177-3AD203B41FA5}">
                      <a16:colId xmlns:a16="http://schemas.microsoft.com/office/drawing/2014/main" xmlns="" val="20001"/>
                    </a:ext>
                  </a:extLst>
                </a:gridCol>
              </a:tblGrid>
              <a:tr h="2869911">
                <a:tc>
                  <a:txBody>
                    <a:bodyPr/>
                    <a:lstStyle/>
                    <a:p>
                      <a:r>
                        <a:rPr lang="en-US" sz="4300" dirty="0" smtClean="0"/>
                        <a:t>The person I report to is a good</a:t>
                      </a:r>
                      <a:r>
                        <a:rPr lang="en-US" sz="4300" baseline="0" dirty="0" smtClean="0"/>
                        <a:t> communicator</a:t>
                      </a:r>
                      <a:endParaRPr lang="en-US" sz="4300" dirty="0"/>
                    </a:p>
                  </a:txBody>
                  <a:tcPr marT="45728" marB="45728">
                    <a:solidFill>
                      <a:srgbClr val="002060"/>
                    </a:solidFill>
                  </a:tcPr>
                </a:tc>
                <a:tc>
                  <a:txBody>
                    <a:bodyPr/>
                    <a:lstStyle/>
                    <a:p>
                      <a:r>
                        <a:rPr lang="en-US" sz="4300" dirty="0" smtClean="0"/>
                        <a:t>The person I report to gives</a:t>
                      </a:r>
                      <a:r>
                        <a:rPr lang="en-US" sz="4300" baseline="0" dirty="0" smtClean="0"/>
                        <a:t> me useful feedback</a:t>
                      </a:r>
                      <a:endParaRPr lang="en-US" sz="4300" dirty="0"/>
                    </a:p>
                  </a:txBody>
                  <a:tcPr marT="45728" marB="45728">
                    <a:solidFill>
                      <a:srgbClr val="002060"/>
                    </a:solidFill>
                  </a:tcPr>
                </a:tc>
                <a:extLst>
                  <a:ext uri="{0D108BD9-81ED-4DB2-BD59-A6C34878D82A}">
                    <a16:rowId xmlns:a16="http://schemas.microsoft.com/office/drawing/2014/main" xmlns="" val="10000"/>
                  </a:ext>
                </a:extLst>
              </a:tr>
              <a:tr h="1103811">
                <a:tc>
                  <a:txBody>
                    <a:bodyPr/>
                    <a:lstStyle/>
                    <a:p>
                      <a:pPr algn="ctr"/>
                      <a:r>
                        <a:rPr lang="en-US" sz="5300" b="1" dirty="0" smtClean="0">
                          <a:solidFill>
                            <a:schemeClr val="bg1"/>
                          </a:solidFill>
                        </a:rPr>
                        <a:t>3.84</a:t>
                      </a:r>
                      <a:endParaRPr lang="en-US" sz="5300" b="1" dirty="0">
                        <a:solidFill>
                          <a:schemeClr val="bg1"/>
                        </a:solidFill>
                      </a:endParaRPr>
                    </a:p>
                  </a:txBody>
                  <a:tcPr marT="45728" marB="45728">
                    <a:solidFill>
                      <a:srgbClr val="002060"/>
                    </a:solidFill>
                  </a:tcPr>
                </a:tc>
                <a:tc>
                  <a:txBody>
                    <a:bodyPr/>
                    <a:lstStyle/>
                    <a:p>
                      <a:pPr algn="ctr"/>
                      <a:r>
                        <a:rPr lang="en-US" sz="5300" b="1" dirty="0" smtClean="0">
                          <a:solidFill>
                            <a:schemeClr val="bg1"/>
                          </a:solidFill>
                        </a:rPr>
                        <a:t>3.86</a:t>
                      </a:r>
                      <a:endParaRPr lang="en-US" sz="5300" b="1" dirty="0">
                        <a:solidFill>
                          <a:schemeClr val="bg1"/>
                        </a:solidFill>
                      </a:endParaRPr>
                    </a:p>
                  </a:txBody>
                  <a:tcPr marT="45728" marB="45728">
                    <a:solidFill>
                      <a:srgbClr val="002060"/>
                    </a:solidFill>
                  </a:tcPr>
                </a:tc>
                <a:extLst>
                  <a:ext uri="{0D108BD9-81ED-4DB2-BD59-A6C34878D82A}">
                    <a16:rowId xmlns:a16="http://schemas.microsoft.com/office/drawing/2014/main" xmlns="" val="10001"/>
                  </a:ext>
                </a:extLst>
              </a:tr>
            </a:tbl>
          </a:graphicData>
        </a:graphic>
      </p:graphicFrame>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2957" y="5402612"/>
            <a:ext cx="2123287" cy="1327837"/>
          </a:xfrm>
          <a:prstGeom prst="rect">
            <a:avLst/>
          </a:prstGeom>
        </p:spPr>
      </p:pic>
    </p:spTree>
    <p:extLst>
      <p:ext uri="{BB962C8B-B14F-4D97-AF65-F5344CB8AC3E}">
        <p14:creationId xmlns:p14="http://schemas.microsoft.com/office/powerpoint/2010/main" val="17806988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G deck 150515-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542"/>
            <a:ext cx="12192000" cy="4355319"/>
          </a:xfrm>
          <a:prstGeom prst="rect">
            <a:avLst/>
          </a:prstGeom>
        </p:spPr>
      </p:pic>
      <p:pic>
        <p:nvPicPr>
          <p:cNvPr id="7" name="Picture 6" descr="AG deck 150515-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836" y="1673511"/>
            <a:ext cx="1690624" cy="1267968"/>
          </a:xfrm>
          <a:prstGeom prst="rect">
            <a:avLst/>
          </a:prstGeom>
        </p:spPr>
      </p:pic>
      <p:sp>
        <p:nvSpPr>
          <p:cNvPr id="2" name="Title 1"/>
          <p:cNvSpPr>
            <a:spLocks noGrp="1"/>
          </p:cNvSpPr>
          <p:nvPr>
            <p:ph type="title"/>
          </p:nvPr>
        </p:nvSpPr>
        <p:spPr>
          <a:xfrm>
            <a:off x="0" y="0"/>
            <a:ext cx="12192000" cy="681891"/>
          </a:xfrm>
          <a:solidFill>
            <a:srgbClr val="181048"/>
          </a:solidFill>
        </p:spPr>
        <p:txBody>
          <a:bodyPr>
            <a:normAutofit fontScale="90000"/>
          </a:bodyPr>
          <a:lstStyle/>
          <a:p>
            <a:r>
              <a:rPr lang="en-US" dirty="0" smtClean="0">
                <a:solidFill>
                  <a:schemeClr val="bg1"/>
                </a:solidFill>
              </a:rPr>
              <a:t>THE PATH TO ENGAGEMENT AT MM</a:t>
            </a:r>
            <a:endParaRPr lang="en-US" dirty="0">
              <a:solidFill>
                <a:schemeClr val="bg1"/>
              </a:solidFill>
            </a:endParaRPr>
          </a:p>
        </p:txBody>
      </p:sp>
      <p:sp>
        <p:nvSpPr>
          <p:cNvPr id="12" name="Rectangle 11"/>
          <p:cNvSpPr/>
          <p:nvPr/>
        </p:nvSpPr>
        <p:spPr>
          <a:xfrm>
            <a:off x="-47159" y="2742448"/>
            <a:ext cx="4628603" cy="1323439"/>
          </a:xfrm>
          <a:prstGeom prst="rect">
            <a:avLst/>
          </a:prstGeom>
        </p:spPr>
        <p:txBody>
          <a:bodyPr wrap="square">
            <a:spAutoFit/>
          </a:bodyPr>
          <a:lstStyle/>
          <a:p>
            <a:pPr algn="ctr"/>
            <a:r>
              <a:rPr lang="en-US" sz="4000" b="1" dirty="0" smtClean="0">
                <a:solidFill>
                  <a:schemeClr val="bg1">
                    <a:lumMod val="85000"/>
                  </a:schemeClr>
                </a:solidFill>
              </a:rPr>
              <a:t>Communication &amp; Feedback</a:t>
            </a:r>
            <a:endParaRPr lang="en-US" sz="4000" b="1" dirty="0">
              <a:solidFill>
                <a:schemeClr val="bg1">
                  <a:lumMod val="85000"/>
                </a:schemeClr>
              </a:solidFill>
            </a:endParaRPr>
          </a:p>
        </p:txBody>
      </p:sp>
      <p:sp>
        <p:nvSpPr>
          <p:cNvPr id="18" name="Rectangle 17"/>
          <p:cNvSpPr/>
          <p:nvPr/>
        </p:nvSpPr>
        <p:spPr>
          <a:xfrm>
            <a:off x="7291357" y="2387481"/>
            <a:ext cx="3979145" cy="1323439"/>
          </a:xfrm>
          <a:prstGeom prst="rect">
            <a:avLst/>
          </a:prstGeom>
        </p:spPr>
        <p:txBody>
          <a:bodyPr wrap="square">
            <a:spAutoFit/>
          </a:bodyPr>
          <a:lstStyle/>
          <a:p>
            <a:pPr algn="ctr"/>
            <a:r>
              <a:rPr lang="en-US" sz="4000" b="1" dirty="0" smtClean="0">
                <a:solidFill>
                  <a:schemeClr val="bg1">
                    <a:lumMod val="85000"/>
                  </a:schemeClr>
                </a:solidFill>
              </a:rPr>
              <a:t>Recognition &amp; Development</a:t>
            </a:r>
            <a:endParaRPr lang="en-US" sz="4000" b="1" dirty="0">
              <a:solidFill>
                <a:schemeClr val="bg1">
                  <a:lumMod val="85000"/>
                </a:schemeClr>
              </a:solidFill>
            </a:endParaRPr>
          </a:p>
        </p:txBody>
      </p:sp>
      <p:pic>
        <p:nvPicPr>
          <p:cNvPr id="5" name="Picture 4" descr="AG deck 150515-0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615" y="1119512"/>
            <a:ext cx="1690624" cy="1267968"/>
          </a:xfrm>
          <a:prstGeom prst="rect">
            <a:avLst/>
          </a:prstGeom>
        </p:spPr>
      </p:pic>
      <p:grpSp>
        <p:nvGrpSpPr>
          <p:cNvPr id="14" name="Group 13"/>
          <p:cNvGrpSpPr/>
          <p:nvPr/>
        </p:nvGrpSpPr>
        <p:grpSpPr>
          <a:xfrm>
            <a:off x="3301504" y="2184282"/>
            <a:ext cx="5698555" cy="4364508"/>
            <a:chOff x="2772434" y="-96872"/>
            <a:chExt cx="4273917" cy="4364509"/>
          </a:xfrm>
        </p:grpSpPr>
        <p:sp>
          <p:nvSpPr>
            <p:cNvPr id="15" name="Rectangle 14"/>
            <p:cNvSpPr/>
            <p:nvPr/>
          </p:nvSpPr>
          <p:spPr>
            <a:xfrm>
              <a:off x="2772434" y="1959312"/>
              <a:ext cx="4273917" cy="2308325"/>
            </a:xfrm>
            <a:prstGeom prst="rect">
              <a:avLst/>
            </a:prstGeom>
            <a:solidFill>
              <a:schemeClr val="bg1">
                <a:lumMod val="85000"/>
              </a:schemeClr>
            </a:solidFill>
          </p:spPr>
          <p:txBody>
            <a:bodyPr wrap="square">
              <a:spAutoFit/>
            </a:bodyPr>
            <a:lstStyle/>
            <a:p>
              <a:pPr algn="ctr"/>
              <a:r>
                <a:rPr lang="en-US" sz="7200" b="1" dirty="0" smtClean="0"/>
                <a:t>Trust &amp; Collaboration</a:t>
              </a:r>
              <a:endParaRPr lang="en-US" sz="7200" b="1" dirty="0"/>
            </a:p>
          </p:txBody>
        </p:sp>
        <p:pic>
          <p:nvPicPr>
            <p:cNvPr id="17" name="Picture 16" descr="AG deck 150515-0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9006" y="-96872"/>
              <a:ext cx="1379116" cy="1852984"/>
            </a:xfrm>
            <a:prstGeom prst="rect">
              <a:avLst/>
            </a:prstGeom>
          </p:spPr>
        </p:pic>
      </p:gr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234" y="5244714"/>
            <a:ext cx="2123287" cy="1327837"/>
          </a:xfrm>
          <a:prstGeom prst="rect">
            <a:avLst/>
          </a:prstGeom>
        </p:spPr>
      </p:pic>
    </p:spTree>
    <p:extLst>
      <p:ext uri="{BB962C8B-B14F-4D97-AF65-F5344CB8AC3E}">
        <p14:creationId xmlns:p14="http://schemas.microsoft.com/office/powerpoint/2010/main" val="198059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866" y="-166712"/>
            <a:ext cx="10972800" cy="1143000"/>
          </a:xfrm>
        </p:spPr>
        <p:txBody>
          <a:bodyPr>
            <a:normAutofit/>
          </a:bodyPr>
          <a:lstStyle/>
          <a:p>
            <a:pPr>
              <a:defRPr/>
            </a:pPr>
            <a:r>
              <a:rPr lang="en-US" sz="4800" b="1" dirty="0"/>
              <a:t>Concern #1: Trust </a:t>
            </a:r>
            <a:r>
              <a:rPr lang="en-US" sz="4800" b="1" dirty="0" smtClean="0"/>
              <a:t>&amp; Collaboration</a:t>
            </a:r>
            <a:endParaRPr lang="en-US" sz="4800" b="1" dirty="0"/>
          </a:p>
        </p:txBody>
      </p:sp>
      <p:sp>
        <p:nvSpPr>
          <p:cNvPr id="6" name="TextBox 3"/>
          <p:cNvSpPr txBox="1">
            <a:spLocks noChangeArrowheads="1"/>
          </p:cNvSpPr>
          <p:nvPr/>
        </p:nvSpPr>
        <p:spPr bwMode="auto">
          <a:xfrm>
            <a:off x="1078840" y="721783"/>
            <a:ext cx="1111316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a:solidFill>
                  <a:srgbClr val="C00000"/>
                </a:solidFill>
                <a:latin typeface="+mj-lt"/>
              </a:rPr>
              <a:t>Employees</a:t>
            </a:r>
            <a:r>
              <a:rPr lang="en-US" altLang="en-US" dirty="0">
                <a:latin typeface="+mj-lt"/>
              </a:rPr>
              <a:t> said we need to improve the level of trust </a:t>
            </a:r>
            <a:r>
              <a:rPr lang="en-US" altLang="en-US" dirty="0" smtClean="0">
                <a:latin typeface="+mj-lt"/>
              </a:rPr>
              <a:t>&amp; collaboration </a:t>
            </a:r>
            <a:r>
              <a:rPr lang="en-US" altLang="en-US" dirty="0">
                <a:latin typeface="+mj-lt"/>
              </a:rPr>
              <a:t>within &amp; across departments.</a:t>
            </a:r>
          </a:p>
        </p:txBody>
      </p:sp>
      <p:graphicFrame>
        <p:nvGraphicFramePr>
          <p:cNvPr id="7" name="Table 6"/>
          <p:cNvGraphicFramePr>
            <a:graphicFrameLocks noGrp="1"/>
          </p:cNvGraphicFramePr>
          <p:nvPr>
            <p:extLst/>
          </p:nvPr>
        </p:nvGraphicFramePr>
        <p:xfrm>
          <a:off x="1124744" y="2216880"/>
          <a:ext cx="10068190" cy="3404986"/>
        </p:xfrm>
        <a:graphic>
          <a:graphicData uri="http://schemas.openxmlformats.org/drawingml/2006/table">
            <a:tbl>
              <a:tblPr firstRow="1" bandRow="1">
                <a:tableStyleId>{5C22544A-7EE6-4342-B048-85BDC9FD1C3A}</a:tableStyleId>
              </a:tblPr>
              <a:tblGrid>
                <a:gridCol w="5136831">
                  <a:extLst>
                    <a:ext uri="{9D8B030D-6E8A-4147-A177-3AD203B41FA5}">
                      <a16:colId xmlns:a16="http://schemas.microsoft.com/office/drawing/2014/main" xmlns="" val="20000"/>
                    </a:ext>
                  </a:extLst>
                </a:gridCol>
                <a:gridCol w="4931359">
                  <a:extLst>
                    <a:ext uri="{9D8B030D-6E8A-4147-A177-3AD203B41FA5}">
                      <a16:colId xmlns:a16="http://schemas.microsoft.com/office/drawing/2014/main" xmlns="" val="20001"/>
                    </a:ext>
                  </a:extLst>
                </a:gridCol>
              </a:tblGrid>
              <a:tr h="2361009">
                <a:tc>
                  <a:txBody>
                    <a:bodyPr/>
                    <a:lstStyle/>
                    <a:p>
                      <a:r>
                        <a:rPr lang="en-US" sz="4300" dirty="0" smtClean="0"/>
                        <a:t>Different work units work well together in this organization</a:t>
                      </a:r>
                      <a:endParaRPr lang="en-US" sz="4300" dirty="0"/>
                    </a:p>
                  </a:txBody>
                  <a:tcPr marT="45728" marB="45728">
                    <a:solidFill>
                      <a:srgbClr val="002060"/>
                    </a:solidFill>
                  </a:tcPr>
                </a:tc>
                <a:tc>
                  <a:txBody>
                    <a:bodyPr/>
                    <a:lstStyle/>
                    <a:p>
                      <a:r>
                        <a:rPr lang="en-US" sz="4300" dirty="0" smtClean="0"/>
                        <a:t>There is a climate of trust within my work unit</a:t>
                      </a:r>
                      <a:endParaRPr lang="en-US" sz="4300" dirty="0"/>
                    </a:p>
                  </a:txBody>
                  <a:tcPr marT="45728" marB="45728">
                    <a:solidFill>
                      <a:srgbClr val="002060"/>
                    </a:solidFill>
                  </a:tcPr>
                </a:tc>
                <a:extLst>
                  <a:ext uri="{0D108BD9-81ED-4DB2-BD59-A6C34878D82A}">
                    <a16:rowId xmlns:a16="http://schemas.microsoft.com/office/drawing/2014/main" xmlns="" val="10000"/>
                  </a:ext>
                </a:extLst>
              </a:tr>
              <a:tr h="1043977">
                <a:tc>
                  <a:txBody>
                    <a:bodyPr/>
                    <a:lstStyle/>
                    <a:p>
                      <a:pPr algn="ctr"/>
                      <a:r>
                        <a:rPr lang="en-US" sz="5300" b="1" dirty="0" smtClean="0">
                          <a:solidFill>
                            <a:schemeClr val="bg1"/>
                          </a:solidFill>
                        </a:rPr>
                        <a:t>3.57</a:t>
                      </a:r>
                      <a:endParaRPr lang="en-US" sz="5300" b="1" dirty="0">
                        <a:solidFill>
                          <a:schemeClr val="bg1"/>
                        </a:solidFill>
                      </a:endParaRPr>
                    </a:p>
                  </a:txBody>
                  <a:tcPr marT="45728" marB="45728">
                    <a:solidFill>
                      <a:srgbClr val="002060"/>
                    </a:solidFill>
                  </a:tcPr>
                </a:tc>
                <a:tc>
                  <a:txBody>
                    <a:bodyPr/>
                    <a:lstStyle/>
                    <a:p>
                      <a:pPr algn="ctr"/>
                      <a:r>
                        <a:rPr lang="en-US" sz="5300" b="1" dirty="0" smtClean="0">
                          <a:solidFill>
                            <a:schemeClr val="bg1"/>
                          </a:solidFill>
                        </a:rPr>
                        <a:t>3.58</a:t>
                      </a:r>
                      <a:endParaRPr lang="en-US" sz="5300" b="1" dirty="0">
                        <a:solidFill>
                          <a:schemeClr val="bg1"/>
                        </a:solidFill>
                      </a:endParaRPr>
                    </a:p>
                  </a:txBody>
                  <a:tcPr marT="45728" marB="45728">
                    <a:solidFill>
                      <a:srgbClr val="002060"/>
                    </a:solidFill>
                  </a:tcPr>
                </a:tc>
                <a:extLst>
                  <a:ext uri="{0D108BD9-81ED-4DB2-BD59-A6C34878D82A}">
                    <a16:rowId xmlns:a16="http://schemas.microsoft.com/office/drawing/2014/main" xmlns="" val="10001"/>
                  </a:ext>
                </a:extLst>
              </a:tr>
            </a:tbl>
          </a:graphicData>
        </a:graphic>
      </p:graphicFrame>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441" y="4698064"/>
            <a:ext cx="2123287" cy="1327837"/>
          </a:xfrm>
          <a:prstGeom prst="rect">
            <a:avLst/>
          </a:prstGeom>
        </p:spPr>
      </p:pic>
    </p:spTree>
    <p:extLst>
      <p:ext uri="{BB962C8B-B14F-4D97-AF65-F5344CB8AC3E}">
        <p14:creationId xmlns:p14="http://schemas.microsoft.com/office/powerpoint/2010/main" val="11932076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itle 1"/>
          <p:cNvSpPr txBox="1">
            <a:spLocks/>
          </p:cNvSpPr>
          <p:nvPr/>
        </p:nvSpPr>
        <p:spPr bwMode="auto">
          <a:xfrm>
            <a:off x="6096001" y="431803"/>
            <a:ext cx="4214813" cy="944563"/>
          </a:xfrm>
          <a:prstGeom prst="rect">
            <a:avLst/>
          </a:prstGeom>
          <a:noFill/>
          <a:ln w="9525">
            <a:noFill/>
            <a:miter lim="800000"/>
            <a:headEnd/>
            <a:tailEnd/>
          </a:ln>
        </p:spPr>
        <p:txBody>
          <a:bodyPr anchor="ctr"/>
          <a:lstStyle/>
          <a:p>
            <a:pPr algn="ctr"/>
            <a:endParaRPr lang="en-US" sz="3800" b="1" dirty="0">
              <a:solidFill>
                <a:schemeClr val="bg1"/>
              </a:solidFill>
              <a:latin typeface="Arial" pitchFamily="34" charset="0"/>
              <a:cs typeface="Arial" pitchFamily="34" charset="0"/>
            </a:endParaRPr>
          </a:p>
        </p:txBody>
      </p:sp>
      <p:sp>
        <p:nvSpPr>
          <p:cNvPr id="4" name="TextBox 3"/>
          <p:cNvSpPr txBox="1"/>
          <p:nvPr/>
        </p:nvSpPr>
        <p:spPr>
          <a:xfrm>
            <a:off x="6400800" y="2057400"/>
            <a:ext cx="4038600" cy="707886"/>
          </a:xfrm>
          <a:prstGeom prst="rect">
            <a:avLst/>
          </a:prstGeom>
          <a:noFill/>
        </p:spPr>
        <p:txBody>
          <a:bodyPr wrap="square" rtlCol="0">
            <a:spAutoFit/>
          </a:bodyPr>
          <a:lstStyle/>
          <a:p>
            <a:pPr marL="222250" indent="-222250">
              <a:tabLst>
                <a:tab pos="222250" algn="l"/>
              </a:tabLst>
            </a:pPr>
            <a:r>
              <a:rPr lang="en-US" sz="2000" dirty="0"/>
              <a:t>	</a:t>
            </a:r>
          </a:p>
          <a:p>
            <a:pPr marL="222250" indent="-222250">
              <a:tabLst>
                <a:tab pos="222250" algn="l"/>
              </a:tabLst>
            </a:pPr>
            <a:endParaRPr lang="en-US" sz="2000" dirty="0"/>
          </a:p>
        </p:txBody>
      </p:sp>
      <p:sp>
        <p:nvSpPr>
          <p:cNvPr id="9" name="Content Placeholder 8"/>
          <p:cNvSpPr>
            <a:spLocks noGrp="1"/>
          </p:cNvSpPr>
          <p:nvPr>
            <p:ph idx="1"/>
          </p:nvPr>
        </p:nvSpPr>
        <p:spPr>
          <a:xfrm>
            <a:off x="502407" y="1231987"/>
            <a:ext cx="11305279" cy="4079607"/>
          </a:xfrm>
        </p:spPr>
        <p:txBody>
          <a:bodyPr>
            <a:noAutofit/>
          </a:bodyPr>
          <a:lstStyle/>
          <a:p>
            <a:r>
              <a:rPr lang="en-US" sz="4200" dirty="0" smtClean="0">
                <a:solidFill>
                  <a:schemeClr val="accent1">
                    <a:lumMod val="50000"/>
                  </a:schemeClr>
                </a:solidFill>
              </a:rPr>
              <a:t>Create </a:t>
            </a:r>
            <a:r>
              <a:rPr lang="en-US" sz="4200" dirty="0">
                <a:solidFill>
                  <a:schemeClr val="accent1">
                    <a:lumMod val="50000"/>
                  </a:schemeClr>
                </a:solidFill>
              </a:rPr>
              <a:t>an environment of non-negotiable </a:t>
            </a:r>
            <a:r>
              <a:rPr lang="en-US" sz="4200" b="1" dirty="0" smtClean="0">
                <a:solidFill>
                  <a:schemeClr val="accent2"/>
                </a:solidFill>
              </a:rPr>
              <a:t>respect</a:t>
            </a:r>
          </a:p>
          <a:p>
            <a:r>
              <a:rPr lang="en-US" sz="4200" dirty="0" smtClean="0">
                <a:solidFill>
                  <a:schemeClr val="accent1">
                    <a:lumMod val="50000"/>
                  </a:schemeClr>
                </a:solidFill>
              </a:rPr>
              <a:t>Ensure people </a:t>
            </a:r>
            <a:r>
              <a:rPr lang="en-US" sz="4200" dirty="0">
                <a:solidFill>
                  <a:schemeClr val="accent1">
                    <a:lumMod val="50000"/>
                  </a:schemeClr>
                </a:solidFill>
              </a:rPr>
              <a:t>feel </a:t>
            </a:r>
            <a:r>
              <a:rPr lang="en-US" sz="4200" dirty="0" smtClean="0">
                <a:solidFill>
                  <a:schemeClr val="accent1">
                    <a:lumMod val="50000"/>
                  </a:schemeClr>
                </a:solidFill>
              </a:rPr>
              <a:t>their </a:t>
            </a:r>
            <a:r>
              <a:rPr lang="en-US" sz="4200" b="1" dirty="0" smtClean="0">
                <a:solidFill>
                  <a:schemeClr val="accent2"/>
                </a:solidFill>
              </a:rPr>
              <a:t>opinions</a:t>
            </a:r>
            <a:r>
              <a:rPr lang="en-US" sz="4200" dirty="0" smtClean="0">
                <a:solidFill>
                  <a:schemeClr val="accent1">
                    <a:lumMod val="50000"/>
                  </a:schemeClr>
                </a:solidFill>
              </a:rPr>
              <a:t> </a:t>
            </a:r>
            <a:r>
              <a:rPr lang="en-US" sz="4200" dirty="0">
                <a:solidFill>
                  <a:schemeClr val="accent1">
                    <a:lumMod val="50000"/>
                  </a:schemeClr>
                </a:solidFill>
              </a:rPr>
              <a:t>are </a:t>
            </a:r>
            <a:r>
              <a:rPr lang="en-US" sz="4200" b="1" dirty="0" smtClean="0">
                <a:solidFill>
                  <a:schemeClr val="accent2"/>
                </a:solidFill>
              </a:rPr>
              <a:t>valued</a:t>
            </a:r>
          </a:p>
          <a:p>
            <a:pPr lvl="1">
              <a:buFont typeface="Courier New" charset="0"/>
              <a:buChar char="o"/>
            </a:pPr>
            <a:r>
              <a:rPr lang="en-US" sz="3200" dirty="0" smtClean="0">
                <a:solidFill>
                  <a:schemeClr val="accent1">
                    <a:lumMod val="50000"/>
                  </a:schemeClr>
                </a:solidFill>
              </a:rPr>
              <a:t> Diligently &amp; </a:t>
            </a:r>
            <a:r>
              <a:rPr lang="en-US" sz="3200" dirty="0">
                <a:solidFill>
                  <a:schemeClr val="accent1">
                    <a:lumMod val="50000"/>
                  </a:schemeClr>
                </a:solidFill>
              </a:rPr>
              <a:t>publicly seek </a:t>
            </a:r>
            <a:r>
              <a:rPr lang="en-US" sz="3200" b="1" dirty="0" smtClean="0">
                <a:solidFill>
                  <a:schemeClr val="accent2"/>
                </a:solidFill>
              </a:rPr>
              <a:t>diverse</a:t>
            </a:r>
            <a:r>
              <a:rPr lang="en-US" sz="3200" dirty="0">
                <a:solidFill>
                  <a:schemeClr val="accent2"/>
                </a:solidFill>
              </a:rPr>
              <a:t> </a:t>
            </a:r>
            <a:r>
              <a:rPr lang="en-US" sz="3200" dirty="0" smtClean="0">
                <a:solidFill>
                  <a:schemeClr val="accent1">
                    <a:lumMod val="50000"/>
                  </a:schemeClr>
                </a:solidFill>
              </a:rPr>
              <a:t>opinions (inclusive)</a:t>
            </a:r>
            <a:endParaRPr lang="en-US" sz="3200" dirty="0">
              <a:solidFill>
                <a:schemeClr val="accent1">
                  <a:lumMod val="50000"/>
                </a:schemeClr>
              </a:solidFill>
            </a:endParaRPr>
          </a:p>
          <a:p>
            <a:r>
              <a:rPr lang="en-US" sz="4200" dirty="0" smtClean="0">
                <a:solidFill>
                  <a:schemeClr val="accent1">
                    <a:lumMod val="50000"/>
                  </a:schemeClr>
                </a:solidFill>
              </a:rPr>
              <a:t>Negative </a:t>
            </a:r>
            <a:r>
              <a:rPr lang="en-US" sz="4200" dirty="0">
                <a:solidFill>
                  <a:schemeClr val="accent1">
                    <a:lumMod val="50000"/>
                  </a:schemeClr>
                </a:solidFill>
              </a:rPr>
              <a:t>or abusive behavior is </a:t>
            </a:r>
            <a:r>
              <a:rPr lang="en-US" sz="4200" b="1" dirty="0" smtClean="0">
                <a:solidFill>
                  <a:schemeClr val="accent2"/>
                </a:solidFill>
              </a:rPr>
              <a:t>swiftly </a:t>
            </a:r>
            <a:r>
              <a:rPr lang="en-US" sz="4200" dirty="0" smtClean="0">
                <a:solidFill>
                  <a:schemeClr val="accent1">
                    <a:lumMod val="50000"/>
                  </a:schemeClr>
                </a:solidFill>
              </a:rPr>
              <a:t>addressed</a:t>
            </a:r>
          </a:p>
          <a:p>
            <a:r>
              <a:rPr lang="en-US" sz="4200" dirty="0" smtClean="0">
                <a:solidFill>
                  <a:schemeClr val="accent1">
                    <a:lumMod val="50000"/>
                  </a:schemeClr>
                </a:solidFill>
              </a:rPr>
              <a:t>Apply core </a:t>
            </a:r>
            <a:r>
              <a:rPr lang="en-US" sz="4200" b="1" dirty="0">
                <a:solidFill>
                  <a:schemeClr val="accent2"/>
                </a:solidFill>
              </a:rPr>
              <a:t>values</a:t>
            </a:r>
            <a:r>
              <a:rPr lang="en-US" sz="4200" dirty="0">
                <a:solidFill>
                  <a:schemeClr val="accent2"/>
                </a:solidFill>
              </a:rPr>
              <a:t> </a:t>
            </a:r>
            <a:r>
              <a:rPr lang="en-US" sz="4200" dirty="0">
                <a:solidFill>
                  <a:schemeClr val="accent1">
                    <a:lumMod val="50000"/>
                  </a:schemeClr>
                </a:solidFill>
              </a:rPr>
              <a:t>to every decision</a:t>
            </a:r>
          </a:p>
          <a:p>
            <a:r>
              <a:rPr lang="en-US" sz="4200" b="1" dirty="0">
                <a:solidFill>
                  <a:schemeClr val="accent2"/>
                </a:solidFill>
              </a:rPr>
              <a:t>Listen</a:t>
            </a:r>
            <a:r>
              <a:rPr lang="en-US" sz="4200" dirty="0">
                <a:solidFill>
                  <a:schemeClr val="accent2"/>
                </a:solidFill>
              </a:rPr>
              <a:t> </a:t>
            </a:r>
            <a:r>
              <a:rPr lang="en-US" sz="4200" dirty="0">
                <a:solidFill>
                  <a:schemeClr val="accent1">
                    <a:lumMod val="50000"/>
                  </a:schemeClr>
                </a:solidFill>
              </a:rPr>
              <a:t>more than talk</a:t>
            </a:r>
          </a:p>
          <a:p>
            <a:r>
              <a:rPr lang="en-US" sz="4200" dirty="0" smtClean="0">
                <a:solidFill>
                  <a:schemeClr val="accent1">
                    <a:lumMod val="50000"/>
                  </a:schemeClr>
                </a:solidFill>
              </a:rPr>
              <a:t>Are</a:t>
            </a:r>
            <a:r>
              <a:rPr lang="en-US" sz="4200" b="1" dirty="0" smtClean="0">
                <a:solidFill>
                  <a:schemeClr val="accent2"/>
                </a:solidFill>
              </a:rPr>
              <a:t> Accessible</a:t>
            </a:r>
            <a:endParaRPr lang="en-US" sz="4200" b="1" dirty="0">
              <a:solidFill>
                <a:schemeClr val="accent2"/>
              </a:solidFill>
            </a:endParaRPr>
          </a:p>
        </p:txBody>
      </p:sp>
      <p:sp>
        <p:nvSpPr>
          <p:cNvPr id="11" name="Title 1"/>
          <p:cNvSpPr txBox="1">
            <a:spLocks/>
          </p:cNvSpPr>
          <p:nvPr/>
        </p:nvSpPr>
        <p:spPr>
          <a:xfrm>
            <a:off x="265043" y="-77010"/>
            <a:ext cx="11542644" cy="1056530"/>
          </a:xfrm>
          <a:prstGeom prst="rect">
            <a:avLst/>
          </a:prstGeom>
          <a:effectLst/>
        </p:spPr>
        <p:txBody>
          <a:bodyPr lIns="0" tIns="0" rIns="0" bIns="0" anchor="b"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000" b="1" spc="300" dirty="0" smtClean="0">
                <a:solidFill>
                  <a:srgbClr val="F68E1E"/>
                </a:solidFill>
                <a:latin typeface="Helvetica Neue"/>
                <a:cs typeface="Helvetica Neue"/>
              </a:rPr>
              <a:t>Leaders </a:t>
            </a:r>
            <a:r>
              <a:rPr lang="en-US" sz="6000" b="1" spc="300" smtClean="0">
                <a:solidFill>
                  <a:srgbClr val="F68E1E"/>
                </a:solidFill>
                <a:latin typeface="Helvetica Neue"/>
                <a:cs typeface="Helvetica Neue"/>
              </a:rPr>
              <a:t>who foster trust</a:t>
            </a:r>
            <a:endParaRPr lang="en-US" sz="6000" b="1" spc="300" dirty="0">
              <a:solidFill>
                <a:srgbClr val="F68E1E"/>
              </a:solidFill>
              <a:latin typeface="Helvetica Neue"/>
              <a:cs typeface="Helvetica Neue"/>
            </a:endParaRPr>
          </a:p>
        </p:txBody>
      </p:sp>
      <p:pic>
        <p:nvPicPr>
          <p:cNvPr id="2" name="Picture 1"/>
          <p:cNvPicPr>
            <a:picLocks noChangeAspect="1"/>
          </p:cNvPicPr>
          <p:nvPr/>
        </p:nvPicPr>
        <p:blipFill>
          <a:blip r:embed="rId3"/>
          <a:stretch>
            <a:fillRect/>
          </a:stretch>
        </p:blipFill>
        <p:spPr>
          <a:xfrm>
            <a:off x="8493213" y="4434532"/>
            <a:ext cx="3635202" cy="2423468"/>
          </a:xfrm>
          <a:prstGeom prst="rect">
            <a:avLst/>
          </a:prstGeom>
        </p:spPr>
      </p:pic>
    </p:spTree>
    <p:extLst>
      <p:ext uri="{BB962C8B-B14F-4D97-AF65-F5344CB8AC3E}">
        <p14:creationId xmlns:p14="http://schemas.microsoft.com/office/powerpoint/2010/main" val="13919056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dissolv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dissolv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dissolv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dissolv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dissolve">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dissolve">
                                      <p:cBhvr>
                                        <p:cTn id="3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rot="190287">
            <a:off x="-941564" y="160707"/>
            <a:ext cx="13622727" cy="4432559"/>
          </a:xfrm>
          <a:prstGeom prst="wedgeEllipseCallout">
            <a:avLst>
              <a:gd name="adj1" fmla="val -24596"/>
              <a:gd name="adj2" fmla="val 67187"/>
            </a:avLst>
          </a:prstGeom>
          <a:solidFill>
            <a:srgbClr val="FFC000"/>
          </a:solidFill>
          <a:ln w="50800">
            <a:solidFill>
              <a:srgbClr val="FF88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itle 1"/>
          <p:cNvSpPr>
            <a:spLocks noGrp="1"/>
          </p:cNvSpPr>
          <p:nvPr>
            <p:ph type="title"/>
          </p:nvPr>
        </p:nvSpPr>
        <p:spPr>
          <a:xfrm rot="223474">
            <a:off x="11028" y="1091675"/>
            <a:ext cx="11742424" cy="4504336"/>
          </a:xfrm>
        </p:spPr>
        <p:txBody>
          <a:bodyPr>
            <a:noAutofit/>
          </a:bodyPr>
          <a:lstStyle/>
          <a:p>
            <a:pPr algn="ctr"/>
            <a:r>
              <a:rPr lang="en-US" sz="4800" b="1" cap="small" dirty="0">
                <a:solidFill>
                  <a:srgbClr val="204E88"/>
                </a:solidFill>
                <a:latin typeface="MV Boli" pitchFamily="2" charset="0"/>
                <a:cs typeface="MV Boli" pitchFamily="2" charset="0"/>
              </a:rPr>
              <a:t>“Culture </a:t>
            </a:r>
            <a:r>
              <a:rPr lang="en-US" sz="5333" b="1" cap="small" dirty="0">
                <a:solidFill>
                  <a:srgbClr val="FF0000"/>
                </a:solidFill>
                <a:effectLst>
                  <a:outerShdw blurRad="38100" dist="38100" dir="2700000" algn="tl">
                    <a:srgbClr val="000000">
                      <a:alpha val="43137"/>
                    </a:srgbClr>
                  </a:outerShdw>
                </a:effectLst>
                <a:latin typeface="MV Boli" pitchFamily="2" charset="0"/>
                <a:cs typeface="MV Boli" pitchFamily="2" charset="0"/>
              </a:rPr>
              <a:t>drives</a:t>
            </a:r>
            <a:r>
              <a:rPr lang="en-US" sz="4800" b="1" cap="small" dirty="0">
                <a:solidFill>
                  <a:srgbClr val="FF0000"/>
                </a:solidFill>
                <a:latin typeface="MV Boli" pitchFamily="2" charset="0"/>
                <a:cs typeface="MV Boli" pitchFamily="2" charset="0"/>
              </a:rPr>
              <a:t> </a:t>
            </a:r>
            <a:r>
              <a:rPr lang="en-US" sz="4800" b="1" cap="small" dirty="0">
                <a:solidFill>
                  <a:srgbClr val="204E88"/>
                </a:solidFill>
                <a:latin typeface="MV Boli" pitchFamily="2" charset="0"/>
                <a:cs typeface="MV Boli" pitchFamily="2" charset="0"/>
              </a:rPr>
              <a:t>whatever you are trying to accomplish within an organization— innovation, execution, customer service, etc. And that drives </a:t>
            </a:r>
            <a:r>
              <a:rPr lang="en-US" sz="6400" b="1" cap="small" dirty="0">
                <a:solidFill>
                  <a:srgbClr val="FF0000"/>
                </a:solidFill>
                <a:effectLst>
                  <a:outerShdw blurRad="38100" dist="38100" dir="2700000" algn="tl">
                    <a:srgbClr val="000000">
                      <a:alpha val="43137"/>
                    </a:srgbClr>
                  </a:outerShdw>
                </a:effectLst>
                <a:latin typeface="MV Boli" pitchFamily="2" charset="0"/>
                <a:cs typeface="MV Boli" pitchFamily="2" charset="0"/>
              </a:rPr>
              <a:t>results</a:t>
            </a:r>
            <a:r>
              <a:rPr lang="en-US" sz="4800" b="1" cap="small" dirty="0">
                <a:solidFill>
                  <a:srgbClr val="204E88"/>
                </a:solidFill>
                <a:latin typeface="MV Boli" pitchFamily="2" charset="0"/>
                <a:cs typeface="MV Boli" pitchFamily="2" charset="0"/>
              </a:rPr>
              <a:t>.”</a:t>
            </a:r>
            <a:br>
              <a:rPr lang="en-US" sz="4800" b="1" cap="small" dirty="0">
                <a:solidFill>
                  <a:srgbClr val="204E88"/>
                </a:solidFill>
                <a:latin typeface="MV Boli" pitchFamily="2" charset="0"/>
                <a:cs typeface="MV Boli" pitchFamily="2" charset="0"/>
              </a:rPr>
            </a:br>
            <a:r>
              <a:rPr lang="en-US" sz="4800" b="1" dirty="0">
                <a:solidFill>
                  <a:srgbClr val="204E88"/>
                </a:solidFill>
                <a:latin typeface="MV Boli" pitchFamily="2" charset="0"/>
                <a:cs typeface="MV Boli" pitchFamily="2" charset="0"/>
              </a:rPr>
              <a:t/>
            </a:r>
            <a:br>
              <a:rPr lang="en-US" sz="4800" b="1" dirty="0">
                <a:solidFill>
                  <a:srgbClr val="204E88"/>
                </a:solidFill>
                <a:latin typeface="MV Boli" pitchFamily="2" charset="0"/>
                <a:cs typeface="MV Boli" pitchFamily="2" charset="0"/>
              </a:rPr>
            </a:br>
            <a:endParaRPr lang="en-US" sz="4800" b="1" dirty="0">
              <a:solidFill>
                <a:srgbClr val="204E88"/>
              </a:solidFill>
              <a:latin typeface="MV Boli" pitchFamily="2" charset="0"/>
              <a:cs typeface="MV Boli" pitchFamily="2" charset="0"/>
            </a:endParaRPr>
          </a:p>
        </p:txBody>
      </p:sp>
      <p:sp>
        <p:nvSpPr>
          <p:cNvPr id="3" name="Title 1"/>
          <p:cNvSpPr txBox="1">
            <a:spLocks/>
          </p:cNvSpPr>
          <p:nvPr/>
        </p:nvSpPr>
        <p:spPr>
          <a:xfrm>
            <a:off x="547512" y="4975367"/>
            <a:ext cx="10972800" cy="99102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67" b="1" dirty="0">
                <a:solidFill>
                  <a:srgbClr val="204E88"/>
                </a:solidFill>
                <a:latin typeface="Calibri" pitchFamily="34" charset="0"/>
                <a:cs typeface="Calibri" pitchFamily="34" charset="0"/>
              </a:rPr>
              <a:t>Stephen </a:t>
            </a:r>
            <a:r>
              <a:rPr lang="en-US" sz="4267" b="1" dirty="0" err="1">
                <a:solidFill>
                  <a:srgbClr val="204E88"/>
                </a:solidFill>
                <a:latin typeface="Calibri" pitchFamily="34" charset="0"/>
                <a:cs typeface="Calibri" pitchFamily="34" charset="0"/>
              </a:rPr>
              <a:t>Sadove</a:t>
            </a:r>
            <a:r>
              <a:rPr lang="en-US" sz="4267" b="1" dirty="0">
                <a:solidFill>
                  <a:srgbClr val="204E88"/>
                </a:solidFill>
                <a:latin typeface="Calibri" pitchFamily="34" charset="0"/>
                <a:cs typeface="Calibri" pitchFamily="34" charset="0"/>
              </a:rPr>
              <a:t>, Chairman</a:t>
            </a:r>
          </a:p>
        </p:txBody>
      </p:sp>
      <p:pic>
        <p:nvPicPr>
          <p:cNvPr id="4" name="Picture 3" descr="Saks-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1628" y="4814275"/>
            <a:ext cx="2624513" cy="1744540"/>
          </a:xfrm>
          <a:prstGeom prst="rect">
            <a:avLst/>
          </a:prstGeom>
        </p:spPr>
      </p:pic>
    </p:spTree>
    <p:extLst>
      <p:ext uri="{BB962C8B-B14F-4D97-AF65-F5344CB8AC3E}">
        <p14:creationId xmlns:p14="http://schemas.microsoft.com/office/powerpoint/2010/main" val="11303161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itle 1"/>
          <p:cNvSpPr txBox="1">
            <a:spLocks/>
          </p:cNvSpPr>
          <p:nvPr/>
        </p:nvSpPr>
        <p:spPr bwMode="auto">
          <a:xfrm>
            <a:off x="6096001" y="431803"/>
            <a:ext cx="4214813" cy="944563"/>
          </a:xfrm>
          <a:prstGeom prst="rect">
            <a:avLst/>
          </a:prstGeom>
          <a:noFill/>
          <a:ln w="9525">
            <a:noFill/>
            <a:miter lim="800000"/>
            <a:headEnd/>
            <a:tailEnd/>
          </a:ln>
        </p:spPr>
        <p:txBody>
          <a:bodyPr anchor="ctr"/>
          <a:lstStyle/>
          <a:p>
            <a:pPr algn="ctr"/>
            <a:endParaRPr lang="en-US" sz="3800" b="1" dirty="0">
              <a:solidFill>
                <a:schemeClr val="bg1"/>
              </a:solidFill>
              <a:latin typeface="Arial" pitchFamily="34" charset="0"/>
              <a:cs typeface="Arial" pitchFamily="34" charset="0"/>
            </a:endParaRPr>
          </a:p>
        </p:txBody>
      </p:sp>
      <p:sp>
        <p:nvSpPr>
          <p:cNvPr id="4" name="TextBox 3"/>
          <p:cNvSpPr txBox="1"/>
          <p:nvPr/>
        </p:nvSpPr>
        <p:spPr>
          <a:xfrm>
            <a:off x="6400800" y="2057400"/>
            <a:ext cx="4038600" cy="707886"/>
          </a:xfrm>
          <a:prstGeom prst="rect">
            <a:avLst/>
          </a:prstGeom>
          <a:noFill/>
        </p:spPr>
        <p:txBody>
          <a:bodyPr wrap="square" rtlCol="0">
            <a:spAutoFit/>
          </a:bodyPr>
          <a:lstStyle/>
          <a:p>
            <a:pPr marL="222250" indent="-222250">
              <a:tabLst>
                <a:tab pos="222250" algn="l"/>
              </a:tabLst>
            </a:pPr>
            <a:r>
              <a:rPr lang="en-US" sz="2000" dirty="0"/>
              <a:t>	</a:t>
            </a:r>
          </a:p>
          <a:p>
            <a:pPr marL="222250" indent="-222250">
              <a:tabLst>
                <a:tab pos="222250" algn="l"/>
              </a:tabLst>
            </a:pPr>
            <a:endParaRPr lang="en-US" sz="2000" dirty="0"/>
          </a:p>
        </p:txBody>
      </p:sp>
      <p:sp>
        <p:nvSpPr>
          <p:cNvPr id="9" name="Content Placeholder 8"/>
          <p:cNvSpPr>
            <a:spLocks noGrp="1"/>
          </p:cNvSpPr>
          <p:nvPr>
            <p:ph idx="1"/>
          </p:nvPr>
        </p:nvSpPr>
        <p:spPr>
          <a:xfrm>
            <a:off x="298175" y="1685380"/>
            <a:ext cx="11225753" cy="4079607"/>
          </a:xfrm>
        </p:spPr>
        <p:txBody>
          <a:bodyPr>
            <a:noAutofit/>
          </a:bodyPr>
          <a:lstStyle/>
          <a:p>
            <a:r>
              <a:rPr lang="en-US" sz="4200" b="1" dirty="0" smtClean="0"/>
              <a:t>Among clinicians: </a:t>
            </a:r>
            <a:r>
              <a:rPr lang="en-US" sz="4200" dirty="0"/>
              <a:t>No fear of giving suggestions, pointing out problems, or providing </a:t>
            </a:r>
            <a:r>
              <a:rPr lang="en-US" sz="4200" dirty="0" smtClean="0"/>
              <a:t>feedback</a:t>
            </a:r>
            <a:endParaRPr lang="en-US" sz="4200" dirty="0"/>
          </a:p>
          <a:p>
            <a:r>
              <a:rPr lang="en-US" sz="4200" b="1" dirty="0" smtClean="0"/>
              <a:t>With patients</a:t>
            </a:r>
            <a:r>
              <a:rPr lang="en-US" sz="4200" dirty="0" smtClean="0"/>
              <a:t>: After an </a:t>
            </a:r>
            <a:r>
              <a:rPr lang="en-US" sz="4200" dirty="0"/>
              <a:t>adverse </a:t>
            </a:r>
            <a:r>
              <a:rPr lang="en-US" sz="4200" dirty="0" smtClean="0"/>
              <a:t>event—clearly </a:t>
            </a:r>
            <a:r>
              <a:rPr lang="en-US" sz="4200" dirty="0"/>
              <a:t>describing what happened </a:t>
            </a:r>
            <a:r>
              <a:rPr lang="en-US" sz="4200" dirty="0" smtClean="0"/>
              <a:t>&amp; what’s </a:t>
            </a:r>
            <a:r>
              <a:rPr lang="en-US" sz="4200" dirty="0"/>
              <a:t>being done to prevent it </a:t>
            </a:r>
            <a:r>
              <a:rPr lang="en-US" sz="4200" dirty="0" smtClean="0"/>
              <a:t>happening again</a:t>
            </a:r>
            <a:endParaRPr lang="en-US" sz="4200" dirty="0"/>
          </a:p>
          <a:p>
            <a:r>
              <a:rPr lang="en-US" sz="4200" b="1" dirty="0" smtClean="0"/>
              <a:t>Among teams: </a:t>
            </a:r>
            <a:r>
              <a:rPr lang="en-US" sz="4200" dirty="0" smtClean="0"/>
              <a:t>Sharing best practices                     &amp; applying lessons</a:t>
            </a:r>
            <a:endParaRPr lang="en-US" sz="4200" dirty="0"/>
          </a:p>
        </p:txBody>
      </p:sp>
      <p:sp>
        <p:nvSpPr>
          <p:cNvPr id="11" name="Title 1"/>
          <p:cNvSpPr txBox="1">
            <a:spLocks/>
          </p:cNvSpPr>
          <p:nvPr/>
        </p:nvSpPr>
        <p:spPr>
          <a:xfrm>
            <a:off x="298175" y="375819"/>
            <a:ext cx="11595652" cy="1056530"/>
          </a:xfrm>
          <a:prstGeom prst="rect">
            <a:avLst/>
          </a:prstGeom>
          <a:effectLst/>
        </p:spPr>
        <p:txBody>
          <a:bodyPr lIns="0" tIns="0" rIns="0" bIns="0" anchor="b"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spc="300" dirty="0" smtClean="0">
                <a:solidFill>
                  <a:srgbClr val="F68E1E"/>
                </a:solidFill>
                <a:latin typeface="Helvetica Neue"/>
                <a:cs typeface="Helvetica Neue"/>
              </a:rPr>
              <a:t>Transparency in health </a:t>
            </a:r>
            <a:r>
              <a:rPr lang="en-US" sz="4800" b="1" spc="300" smtClean="0">
                <a:solidFill>
                  <a:srgbClr val="F68E1E"/>
                </a:solidFill>
                <a:latin typeface="Helvetica Neue"/>
                <a:cs typeface="Helvetica Neue"/>
              </a:rPr>
              <a:t>care    drives </a:t>
            </a:r>
            <a:r>
              <a:rPr lang="en-US" sz="4800" b="1" spc="300" dirty="0" smtClean="0">
                <a:solidFill>
                  <a:srgbClr val="F68E1E"/>
                </a:solidFill>
                <a:latin typeface="Helvetica Neue"/>
                <a:cs typeface="Helvetica Neue"/>
              </a:rPr>
              <a:t>collaboration</a:t>
            </a:r>
            <a:endParaRPr lang="en-US" sz="4800" b="1" spc="300" dirty="0">
              <a:solidFill>
                <a:srgbClr val="F68E1E"/>
              </a:solidFill>
              <a:latin typeface="Helvetica Neue"/>
              <a:cs typeface="Helvetica Neue"/>
            </a:endParaRPr>
          </a:p>
        </p:txBody>
      </p:sp>
      <p:pic>
        <p:nvPicPr>
          <p:cNvPr id="6" name="Picture 5" descr="texas 3.jpg"/>
          <p:cNvPicPr>
            <a:picLocks noChangeAspect="1"/>
          </p:cNvPicPr>
          <p:nvPr/>
        </p:nvPicPr>
        <p:blipFill>
          <a:blip r:embed="rId3">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val="0"/>
              </a:ext>
            </a:extLst>
          </a:blip>
          <a:stretch>
            <a:fillRect/>
          </a:stretch>
        </p:blipFill>
        <p:spPr>
          <a:xfrm flipH="1">
            <a:off x="9216975" y="4650875"/>
            <a:ext cx="3103362" cy="2063737"/>
          </a:xfrm>
          <a:prstGeom prst="rect">
            <a:avLst/>
          </a:prstGeom>
        </p:spPr>
      </p:pic>
    </p:spTree>
    <p:extLst>
      <p:ext uri="{BB962C8B-B14F-4D97-AF65-F5344CB8AC3E}">
        <p14:creationId xmlns:p14="http://schemas.microsoft.com/office/powerpoint/2010/main" val="7984888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dissolv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dissolv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1583" y="1030091"/>
            <a:ext cx="8868836" cy="3394472"/>
          </a:xfrm>
        </p:spPr>
        <p:txBody>
          <a:bodyPr>
            <a:noAutofit/>
          </a:bodyPr>
          <a:lstStyle/>
          <a:p>
            <a:pPr marL="742932" indent="-742932">
              <a:spcBef>
                <a:spcPts val="0"/>
              </a:spcBef>
              <a:buFont typeface="+mj-lt"/>
              <a:buAutoNum type="arabicPeriod"/>
            </a:pPr>
            <a:r>
              <a:rPr lang="en-US" sz="4400" b="1" dirty="0">
                <a:solidFill>
                  <a:schemeClr val="tx2"/>
                </a:solidFill>
              </a:rPr>
              <a:t>Everyone feels </a:t>
            </a:r>
            <a:r>
              <a:rPr lang="en-US" sz="4400" b="1" dirty="0">
                <a:solidFill>
                  <a:schemeClr val="accent2"/>
                </a:solidFill>
              </a:rPr>
              <a:t>safe</a:t>
            </a:r>
            <a:r>
              <a:rPr lang="en-US" sz="4400" b="1" dirty="0">
                <a:solidFill>
                  <a:schemeClr val="accent6"/>
                </a:solidFill>
              </a:rPr>
              <a:t> </a:t>
            </a:r>
            <a:r>
              <a:rPr lang="en-US" sz="4400" b="1" dirty="0">
                <a:solidFill>
                  <a:schemeClr val="tx2"/>
                </a:solidFill>
              </a:rPr>
              <a:t>to speak up and challenge traditional ways</a:t>
            </a:r>
          </a:p>
        </p:txBody>
      </p:sp>
      <p:sp>
        <p:nvSpPr>
          <p:cNvPr id="4" name="Rectangle 1030"/>
          <p:cNvSpPr>
            <a:spLocks noGrp="1" noChangeArrowheads="1"/>
          </p:cNvSpPr>
          <p:nvPr>
            <p:ph type="title"/>
          </p:nvPr>
        </p:nvSpPr>
        <p:spPr>
          <a:xfrm>
            <a:off x="1524000" y="0"/>
            <a:ext cx="9144000" cy="857251"/>
          </a:xfrm>
        </p:spPr>
        <p:txBody>
          <a:bodyPr>
            <a:noAutofit/>
          </a:bodyPr>
          <a:lstStyle/>
          <a:p>
            <a:pPr algn="ctr"/>
            <a:r>
              <a:rPr lang="en-US" sz="6000" b="1" smtClean="0">
                <a:solidFill>
                  <a:srgbClr val="1F497D"/>
                </a:solidFill>
              </a:rPr>
              <a:t>Collaborative Teams</a:t>
            </a:r>
            <a:endParaRPr lang="en-US" sz="6000" b="1" dirty="0">
              <a:solidFill>
                <a:srgbClr val="F79646"/>
              </a:solidFill>
            </a:endParaRPr>
          </a:p>
        </p:txBody>
      </p:sp>
      <p:pic>
        <p:nvPicPr>
          <p:cNvPr id="5" name="Picture 4" descr="connec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9701" y="5511803"/>
            <a:ext cx="2451100" cy="1225549"/>
          </a:xfrm>
          <a:prstGeom prst="rect">
            <a:avLst/>
          </a:prstGeom>
        </p:spPr>
      </p:pic>
    </p:spTree>
    <p:extLst>
      <p:ext uri="{BB962C8B-B14F-4D97-AF65-F5344CB8AC3E}">
        <p14:creationId xmlns:p14="http://schemas.microsoft.com/office/powerpoint/2010/main" val="565856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71060" y="1425182"/>
            <a:ext cx="11449879" cy="6186309"/>
          </a:xfrm>
          <a:prstGeom prst="rect">
            <a:avLst/>
          </a:prstGeom>
          <a:noFill/>
          <a:ln w="9525">
            <a:noFill/>
            <a:miter lim="800000"/>
            <a:headEnd/>
            <a:tailEnd/>
          </a:ln>
        </p:spPr>
        <p:txBody>
          <a:bodyPr wrap="square">
            <a:spAutoFit/>
          </a:bodyPr>
          <a:lstStyle/>
          <a:p>
            <a:pPr marL="609585" indent="-609585">
              <a:buFont typeface="Wingdings" charset="2"/>
              <a:buChar char="q"/>
            </a:pPr>
            <a:r>
              <a:rPr lang="en-US" sz="3600" dirty="0" smtClean="0">
                <a:solidFill>
                  <a:srgbClr val="18204A"/>
                </a:solidFill>
                <a:latin typeface="Helvetica Neue"/>
                <a:cs typeface="Helvetica Neue"/>
              </a:rPr>
              <a:t>My team members would say they can ask questions without fear of looking stupid or incompetent.</a:t>
            </a:r>
          </a:p>
          <a:p>
            <a:pPr marL="609585" indent="-609585">
              <a:buFont typeface="Wingdings" charset="2"/>
              <a:buChar char="q"/>
            </a:pPr>
            <a:r>
              <a:rPr lang="en-US" sz="3600" dirty="0" smtClean="0">
                <a:solidFill>
                  <a:srgbClr val="18204A"/>
                </a:solidFill>
                <a:latin typeface="Helvetica Neue"/>
                <a:cs typeface="Helvetica Neue"/>
              </a:rPr>
              <a:t>We are respectfully critical of each other without acting negative.</a:t>
            </a:r>
          </a:p>
          <a:p>
            <a:pPr marL="609585" indent="-609585">
              <a:buFont typeface="Wingdings" charset="2"/>
              <a:buChar char="q"/>
            </a:pPr>
            <a:r>
              <a:rPr lang="en-US" sz="3600" dirty="0" smtClean="0">
                <a:solidFill>
                  <a:srgbClr val="18204A"/>
                </a:solidFill>
                <a:latin typeface="Helvetica Neue"/>
                <a:cs typeface="Helvetica Neue"/>
              </a:rPr>
              <a:t>Anyone can suggest innovative ideas without being perceived as disruptive.</a:t>
            </a:r>
          </a:p>
          <a:p>
            <a:pPr marL="609585" indent="-609585">
              <a:buFont typeface="Wingdings" charset="2"/>
              <a:buChar char="q"/>
            </a:pPr>
            <a:r>
              <a:rPr lang="en-US" sz="3600" dirty="0" smtClean="0">
                <a:solidFill>
                  <a:srgbClr val="18204A"/>
                </a:solidFill>
                <a:latin typeface="Helvetica Neue"/>
                <a:cs typeface="Helvetica Neue"/>
              </a:rPr>
              <a:t>Our patients (customers) feel safe to share their concerns with any team member.</a:t>
            </a:r>
          </a:p>
          <a:p>
            <a:endParaRPr lang="en-US" sz="3600" dirty="0">
              <a:solidFill>
                <a:srgbClr val="0C1B56"/>
              </a:solidFill>
              <a:latin typeface="Helvetica Neue"/>
              <a:cs typeface="Helvetica Neue"/>
            </a:endParaRPr>
          </a:p>
          <a:p>
            <a:endParaRPr lang="en-US" sz="3600" dirty="0">
              <a:solidFill>
                <a:srgbClr val="18204A"/>
              </a:solidFill>
              <a:latin typeface="Helvetica Neue"/>
              <a:cs typeface="Helvetica Neue"/>
            </a:endParaRPr>
          </a:p>
        </p:txBody>
      </p:sp>
      <p:sp>
        <p:nvSpPr>
          <p:cNvPr id="9" name="Title 1"/>
          <p:cNvSpPr txBox="1">
            <a:spLocks/>
          </p:cNvSpPr>
          <p:nvPr/>
        </p:nvSpPr>
        <p:spPr>
          <a:xfrm>
            <a:off x="-1" y="1082842"/>
            <a:ext cx="12191999" cy="889000"/>
          </a:xfrm>
          <a:prstGeom prst="rect">
            <a:avLst/>
          </a:prstGeom>
          <a:effectLst/>
        </p:spPr>
        <p:txBody>
          <a:bodyPr lIns="0" tIns="0" rIns="0" bIns="0" anchor="b"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spc="400" dirty="0" smtClean="0">
                <a:solidFill>
                  <a:srgbClr val="F68E1E"/>
                </a:solidFill>
                <a:latin typeface="Helvetica Neue"/>
                <a:cs typeface="Helvetica Neue"/>
              </a:rPr>
              <a:t>Psychological</a:t>
            </a:r>
            <a:r>
              <a:rPr lang="en-US" b="1" spc="400" dirty="0" smtClean="0">
                <a:solidFill>
                  <a:srgbClr val="F68E1E"/>
                </a:solidFill>
                <a:latin typeface="Helvetica Neue"/>
                <a:cs typeface="Helvetica Neue"/>
              </a:rPr>
              <a:t> Safety Gap Quiz</a:t>
            </a:r>
          </a:p>
          <a:p>
            <a:r>
              <a:rPr lang="en-US" sz="3600" b="1" spc="300" dirty="0" smtClean="0">
                <a:solidFill>
                  <a:schemeClr val="tx2"/>
                </a:solidFill>
                <a:latin typeface="Helvetica Neue"/>
                <a:cs typeface="Helvetica Neue"/>
              </a:rPr>
              <a:t>Identify gaps &amp; brainstorm solutions</a:t>
            </a:r>
          </a:p>
          <a:p>
            <a:endParaRPr lang="en-US" b="1" spc="400" dirty="0" smtClean="0">
              <a:solidFill>
                <a:srgbClr val="F68E1E"/>
              </a:solidFill>
              <a:latin typeface="Helvetica Neue"/>
              <a:cs typeface="Helvetica Neue"/>
            </a:endParaRPr>
          </a:p>
        </p:txBody>
      </p:sp>
    </p:spTree>
    <p:extLst>
      <p:ext uri="{BB962C8B-B14F-4D97-AF65-F5344CB8AC3E}">
        <p14:creationId xmlns:p14="http://schemas.microsoft.com/office/powerpoint/2010/main" val="9128583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1682">
                                            <p:txEl>
                                              <p:pRg st="0" end="0"/>
                                            </p:txEl>
                                          </p:spTgt>
                                        </p:tgtEl>
                                        <p:attrNameLst>
                                          <p:attrName>style.visibility</p:attrName>
                                        </p:attrNameLst>
                                      </p:cBhvr>
                                      <p:to>
                                        <p:strVal val="visible"/>
                                      </p:to>
                                    </p:set>
                                    <p:animEffect transition="in" filter="checkerboard(across)">
                                      <p:cBhvr>
                                        <p:cTn id="7" dur="500"/>
                                        <p:tgtEl>
                                          <p:spTgt spid="716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1682">
                                            <p:txEl>
                                              <p:pRg st="1" end="1"/>
                                            </p:txEl>
                                          </p:spTgt>
                                        </p:tgtEl>
                                        <p:attrNameLst>
                                          <p:attrName>style.visibility</p:attrName>
                                        </p:attrNameLst>
                                      </p:cBhvr>
                                      <p:to>
                                        <p:strVal val="visible"/>
                                      </p:to>
                                    </p:set>
                                    <p:animEffect transition="in" filter="checkerboard(across)">
                                      <p:cBhvr>
                                        <p:cTn id="12" dur="500"/>
                                        <p:tgtEl>
                                          <p:spTgt spid="716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1682">
                                            <p:txEl>
                                              <p:pRg st="2" end="2"/>
                                            </p:txEl>
                                          </p:spTgt>
                                        </p:tgtEl>
                                        <p:attrNameLst>
                                          <p:attrName>style.visibility</p:attrName>
                                        </p:attrNameLst>
                                      </p:cBhvr>
                                      <p:to>
                                        <p:strVal val="visible"/>
                                      </p:to>
                                    </p:set>
                                    <p:animEffect transition="in" filter="checkerboard(across)">
                                      <p:cBhvr>
                                        <p:cTn id="17" dur="500"/>
                                        <p:tgtEl>
                                          <p:spTgt spid="716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1682">
                                            <p:txEl>
                                              <p:pRg st="3" end="3"/>
                                            </p:txEl>
                                          </p:spTgt>
                                        </p:tgtEl>
                                        <p:attrNameLst>
                                          <p:attrName>style.visibility</p:attrName>
                                        </p:attrNameLst>
                                      </p:cBhvr>
                                      <p:to>
                                        <p:strVal val="visible"/>
                                      </p:to>
                                    </p:set>
                                    <p:animEffect transition="in" filter="checkerboard(across)">
                                      <p:cBhvr>
                                        <p:cTn id="22" dur="500"/>
                                        <p:tgtEl>
                                          <p:spTgt spid="7168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700173" y="1021146"/>
            <a:ext cx="11027052" cy="5836854"/>
          </a:xfrm>
          <a:prstGeom prst="rect">
            <a:avLst/>
          </a:prstGeom>
          <a:noFill/>
          <a:ln w="9525">
            <a:noFill/>
            <a:miter lim="800000"/>
            <a:headEnd/>
            <a:tailEnd/>
          </a:ln>
        </p:spPr>
        <p:txBody>
          <a:bodyPr wrap="square">
            <a:spAutoFit/>
          </a:bodyPr>
          <a:lstStyle/>
          <a:p>
            <a:pPr marL="571486" indent="-571486">
              <a:buFont typeface="Arial" charset="0"/>
              <a:buChar char="•"/>
            </a:pPr>
            <a:r>
              <a:rPr lang="en-US" sz="3733" b="1" dirty="0">
                <a:solidFill>
                  <a:schemeClr val="tx2"/>
                </a:solidFill>
                <a:cs typeface="Helvetica Neue"/>
              </a:rPr>
              <a:t>Everyone can ask questions or make suggestions without fear of looking stupid or incompetent (there is no dumb idea)</a:t>
            </a:r>
          </a:p>
          <a:p>
            <a:pPr marL="571486" indent="-571486">
              <a:buFont typeface="Arial" charset="0"/>
              <a:buChar char="•"/>
            </a:pPr>
            <a:r>
              <a:rPr lang="en-US" sz="3733" b="1" dirty="0">
                <a:solidFill>
                  <a:schemeClr val="accent2"/>
                </a:solidFill>
                <a:cs typeface="Helvetica Neue"/>
              </a:rPr>
              <a:t>We will be respectfully challenging of each other without acting negative.</a:t>
            </a:r>
          </a:p>
          <a:p>
            <a:pPr marL="571486" indent="-571486">
              <a:buFont typeface="Arial" charset="0"/>
              <a:buChar char="•"/>
            </a:pPr>
            <a:r>
              <a:rPr lang="en-US" sz="3733" b="1" dirty="0">
                <a:solidFill>
                  <a:schemeClr val="tx2"/>
                </a:solidFill>
                <a:cs typeface="Helvetica Neue"/>
              </a:rPr>
              <a:t>Anyone can suggest innovative ideas without being perceived as disruptive.</a:t>
            </a:r>
          </a:p>
          <a:p>
            <a:pPr marL="571486" indent="-571486">
              <a:buFont typeface="Arial" charset="0"/>
              <a:buChar char="•"/>
            </a:pPr>
            <a:r>
              <a:rPr lang="en-US" sz="3733" b="1" dirty="0">
                <a:solidFill>
                  <a:srgbClr val="FF8000"/>
                </a:solidFill>
                <a:cs typeface="Helvetica Neue"/>
              </a:rPr>
              <a:t>No one laughs, no one criticizes.</a:t>
            </a:r>
          </a:p>
          <a:p>
            <a:pPr marL="571486" indent="-571486">
              <a:buFont typeface="Arial" charset="0"/>
              <a:buChar char="•"/>
            </a:pPr>
            <a:endParaRPr lang="en-US" sz="3733" b="1" dirty="0">
              <a:solidFill>
                <a:schemeClr val="tx2"/>
              </a:solidFill>
              <a:cs typeface="Helvetica Neue"/>
            </a:endParaRPr>
          </a:p>
          <a:p>
            <a:pPr marL="571486" indent="-571486">
              <a:buFont typeface="Arial" charset="0"/>
              <a:buChar char="•"/>
            </a:pPr>
            <a:endParaRPr lang="en-US" sz="3733" b="1" dirty="0">
              <a:solidFill>
                <a:schemeClr val="tx2"/>
              </a:solidFill>
              <a:cs typeface="Helvetica Neue"/>
            </a:endParaRPr>
          </a:p>
        </p:txBody>
      </p:sp>
      <p:sp>
        <p:nvSpPr>
          <p:cNvPr id="9" name="Title 1"/>
          <p:cNvSpPr txBox="1">
            <a:spLocks/>
          </p:cNvSpPr>
          <p:nvPr/>
        </p:nvSpPr>
        <p:spPr>
          <a:xfrm>
            <a:off x="1536034" y="354395"/>
            <a:ext cx="9143999" cy="666751"/>
          </a:xfrm>
          <a:prstGeom prst="rect">
            <a:avLst/>
          </a:prstGeom>
          <a:effectLst/>
        </p:spPr>
        <p:txBody>
          <a:bodyPr lIns="0" tIns="0" rIns="0" bIns="0" anchor="b"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867" b="1" spc="300" dirty="0">
                <a:solidFill>
                  <a:srgbClr val="F68E1E"/>
                </a:solidFill>
                <a:latin typeface="Helvetica Neue"/>
                <a:cs typeface="Helvetica Neue"/>
              </a:rPr>
              <a:t>Safe Place</a:t>
            </a:r>
          </a:p>
        </p:txBody>
      </p:sp>
      <p:pic>
        <p:nvPicPr>
          <p:cNvPr id="4" name="Picture 3"/>
          <p:cNvPicPr>
            <a:picLocks noChangeAspect="1"/>
          </p:cNvPicPr>
          <p:nvPr/>
        </p:nvPicPr>
        <p:blipFill>
          <a:blip r:embed="rId3"/>
          <a:stretch>
            <a:fillRect/>
          </a:stretch>
        </p:blipFill>
        <p:spPr>
          <a:xfrm>
            <a:off x="8195841" y="4608163"/>
            <a:ext cx="3996159" cy="2249837"/>
          </a:xfrm>
          <a:prstGeom prst="rect">
            <a:avLst/>
          </a:prstGeom>
        </p:spPr>
      </p:pic>
    </p:spTree>
    <p:extLst>
      <p:ext uri="{BB962C8B-B14F-4D97-AF65-F5344CB8AC3E}">
        <p14:creationId xmlns:p14="http://schemas.microsoft.com/office/powerpoint/2010/main" val="11869191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1867" y="5113113"/>
            <a:ext cx="3800120" cy="1274323"/>
          </a:xfrm>
          <a:prstGeom prst="rect">
            <a:avLst/>
          </a:prstGeom>
          <a:solidFill>
            <a:schemeClr val="bg1"/>
          </a:solidFill>
          <a:ln w="6350">
            <a:solidFill>
              <a:srgbClr val="181048">
                <a:alpha val="58000"/>
              </a:srgbClr>
            </a:solidFill>
          </a:ln>
          <a:effectLst>
            <a:outerShdw blurRad="111125" dist="50800" dir="2700000" algn="tl" rotWithShape="0">
              <a:srgbClr val="181048">
                <a:alpha val="35000"/>
              </a:srgbClr>
            </a:outerShdw>
          </a:effectLst>
        </p:spPr>
        <p:txBody>
          <a:bodyPr wrap="square">
            <a:spAutoFit/>
          </a:bodyPr>
          <a:lstStyle/>
          <a:p>
            <a:pPr algn="ctr">
              <a:lnSpc>
                <a:spcPct val="90000"/>
              </a:lnSpc>
            </a:pPr>
            <a:r>
              <a:rPr lang="en-US" sz="4267" b="1" dirty="0">
                <a:solidFill>
                  <a:schemeClr val="accent2"/>
                </a:solidFill>
                <a:latin typeface="Arial" charset="0"/>
              </a:rPr>
              <a:t>Support</a:t>
            </a:r>
            <a:r>
              <a:rPr lang="en-US" sz="4267" b="1" dirty="0">
                <a:solidFill>
                  <a:schemeClr val="accent6"/>
                </a:solidFill>
                <a:latin typeface="Arial" charset="0"/>
              </a:rPr>
              <a:t> </a:t>
            </a:r>
            <a:r>
              <a:rPr lang="en-US" sz="4267" dirty="0">
                <a:solidFill>
                  <a:schemeClr val="tx2"/>
                </a:solidFill>
                <a:latin typeface="Arial" charset="0"/>
              </a:rPr>
              <a:t>the decision</a:t>
            </a:r>
          </a:p>
        </p:txBody>
      </p:sp>
      <p:sp>
        <p:nvSpPr>
          <p:cNvPr id="4" name="Rectangle 3"/>
          <p:cNvSpPr/>
          <p:nvPr/>
        </p:nvSpPr>
        <p:spPr>
          <a:xfrm>
            <a:off x="3574598" y="5439372"/>
            <a:ext cx="4062335" cy="683329"/>
          </a:xfrm>
          <a:prstGeom prst="rect">
            <a:avLst/>
          </a:prstGeom>
          <a:solidFill>
            <a:schemeClr val="bg1"/>
          </a:solidFill>
          <a:ln w="6350">
            <a:solidFill>
              <a:srgbClr val="181048">
                <a:alpha val="58000"/>
              </a:srgbClr>
            </a:solidFill>
          </a:ln>
          <a:effectLst>
            <a:outerShdw blurRad="111125" dist="50800" dir="2700000" algn="tl" rotWithShape="0">
              <a:srgbClr val="181048">
                <a:alpha val="35000"/>
              </a:srgbClr>
            </a:outerShdw>
          </a:effectLst>
        </p:spPr>
        <p:txBody>
          <a:bodyPr wrap="square">
            <a:spAutoFit/>
          </a:bodyPr>
          <a:lstStyle/>
          <a:p>
            <a:pPr algn="ctr">
              <a:lnSpc>
                <a:spcPct val="90000"/>
              </a:lnSpc>
            </a:pPr>
            <a:r>
              <a:rPr lang="en-US" sz="4267" dirty="0">
                <a:solidFill>
                  <a:schemeClr val="tx2"/>
                </a:solidFill>
                <a:latin typeface="Arial" charset="0"/>
              </a:rPr>
              <a:t>Seek </a:t>
            </a:r>
            <a:r>
              <a:rPr lang="en-US" sz="4267" b="1" dirty="0">
                <a:solidFill>
                  <a:srgbClr val="F79646"/>
                </a:solidFill>
                <a:latin typeface="Arial" charset="0"/>
              </a:rPr>
              <a:t>counsel </a:t>
            </a:r>
            <a:endParaRPr lang="en-US" sz="4267" dirty="0">
              <a:solidFill>
                <a:schemeClr val="tx2"/>
              </a:solidFill>
              <a:latin typeface="Arial" charset="0"/>
            </a:endParaRPr>
          </a:p>
        </p:txBody>
      </p:sp>
      <p:sp>
        <p:nvSpPr>
          <p:cNvPr id="5" name="Rectangle 4"/>
          <p:cNvSpPr/>
          <p:nvPr/>
        </p:nvSpPr>
        <p:spPr>
          <a:xfrm>
            <a:off x="6354645" y="3404900"/>
            <a:ext cx="3673415" cy="1274323"/>
          </a:xfrm>
          <a:prstGeom prst="rect">
            <a:avLst/>
          </a:prstGeom>
          <a:solidFill>
            <a:schemeClr val="bg1"/>
          </a:solidFill>
          <a:ln w="6350">
            <a:solidFill>
              <a:srgbClr val="181048">
                <a:alpha val="58000"/>
              </a:srgbClr>
            </a:solidFill>
          </a:ln>
          <a:effectLst>
            <a:outerShdw blurRad="111125" dist="50800" dir="2700000" algn="tl" rotWithShape="0">
              <a:srgbClr val="181048">
                <a:alpha val="35000"/>
              </a:srgbClr>
            </a:outerShdw>
          </a:effectLst>
        </p:spPr>
        <p:txBody>
          <a:bodyPr wrap="square">
            <a:spAutoFit/>
          </a:bodyPr>
          <a:lstStyle/>
          <a:p>
            <a:pPr algn="ctr">
              <a:lnSpc>
                <a:spcPct val="90000"/>
              </a:lnSpc>
            </a:pPr>
            <a:r>
              <a:rPr lang="en-US" sz="4267" dirty="0">
                <a:solidFill>
                  <a:schemeClr val="tx2"/>
                </a:solidFill>
                <a:latin typeface="Arial" charset="0"/>
              </a:rPr>
              <a:t>The best idea </a:t>
            </a:r>
            <a:r>
              <a:rPr lang="en-US" sz="4267" b="1" dirty="0">
                <a:solidFill>
                  <a:srgbClr val="F79646"/>
                </a:solidFill>
                <a:latin typeface="Arial" charset="0"/>
              </a:rPr>
              <a:t>wins</a:t>
            </a:r>
            <a:endParaRPr lang="en-US" sz="4267" dirty="0">
              <a:solidFill>
                <a:schemeClr val="tx2"/>
              </a:solidFill>
              <a:latin typeface="Arial" charset="0"/>
            </a:endParaRPr>
          </a:p>
        </p:txBody>
      </p:sp>
      <p:sp>
        <p:nvSpPr>
          <p:cNvPr id="6" name="Rectangle 5"/>
          <p:cNvSpPr/>
          <p:nvPr/>
        </p:nvSpPr>
        <p:spPr>
          <a:xfrm>
            <a:off x="249507" y="3672649"/>
            <a:ext cx="3978248" cy="1274323"/>
          </a:xfrm>
          <a:prstGeom prst="rect">
            <a:avLst/>
          </a:prstGeom>
          <a:solidFill>
            <a:schemeClr val="bg1"/>
          </a:solidFill>
          <a:ln w="6350">
            <a:solidFill>
              <a:srgbClr val="181048">
                <a:alpha val="58000"/>
              </a:srgbClr>
            </a:solidFill>
          </a:ln>
          <a:effectLst>
            <a:outerShdw blurRad="111125" dist="50800" dir="2700000" algn="tl" rotWithShape="0">
              <a:srgbClr val="181048">
                <a:alpha val="35000"/>
              </a:srgbClr>
            </a:outerShdw>
          </a:effectLst>
        </p:spPr>
        <p:txBody>
          <a:bodyPr wrap="square">
            <a:spAutoFit/>
          </a:bodyPr>
          <a:lstStyle/>
          <a:p>
            <a:pPr algn="ctr">
              <a:lnSpc>
                <a:spcPct val="90000"/>
              </a:lnSpc>
            </a:pPr>
            <a:r>
              <a:rPr lang="en-US" sz="4267" dirty="0">
                <a:solidFill>
                  <a:schemeClr val="tx2"/>
                </a:solidFill>
                <a:latin typeface="Arial" charset="0"/>
              </a:rPr>
              <a:t>Present </a:t>
            </a:r>
            <a:r>
              <a:rPr lang="en-US" sz="4267" b="1" dirty="0">
                <a:solidFill>
                  <a:srgbClr val="F79646"/>
                </a:solidFill>
                <a:latin typeface="Arial" charset="0"/>
              </a:rPr>
              <a:t>facts</a:t>
            </a:r>
            <a:r>
              <a:rPr lang="en-US" sz="4267" dirty="0">
                <a:solidFill>
                  <a:schemeClr val="tx2"/>
                </a:solidFill>
                <a:latin typeface="Arial" charset="0"/>
              </a:rPr>
              <a:t>, not supposition</a:t>
            </a:r>
          </a:p>
        </p:txBody>
      </p:sp>
      <p:sp>
        <p:nvSpPr>
          <p:cNvPr id="11" name="Rectangle 10"/>
          <p:cNvSpPr/>
          <p:nvPr/>
        </p:nvSpPr>
        <p:spPr>
          <a:xfrm>
            <a:off x="4732394" y="220135"/>
            <a:ext cx="6596007" cy="2086725"/>
          </a:xfrm>
          <a:prstGeom prst="rect">
            <a:avLst/>
          </a:prstGeom>
          <a:gradFill flip="none" rotWithShape="1">
            <a:gsLst>
              <a:gs pos="88000">
                <a:srgbClr val="F37C18"/>
              </a:gs>
              <a:gs pos="100000">
                <a:srgbClr val="F39918"/>
              </a:gs>
              <a:gs pos="0">
                <a:srgbClr val="CE5812"/>
              </a:gs>
            </a:gsLst>
            <a:path path="rect">
              <a:fillToRect l="100000" t="100000"/>
            </a:path>
            <a:tileRect r="-100000" b="-100000"/>
          </a:gradFill>
        </p:spPr>
        <p:txBody>
          <a:bodyPr wrap="square">
            <a:spAutoFit/>
          </a:bodyPr>
          <a:lstStyle/>
          <a:p>
            <a:pPr algn="ctr">
              <a:lnSpc>
                <a:spcPct val="90000"/>
              </a:lnSpc>
            </a:pPr>
            <a:r>
              <a:rPr lang="en-US" sz="7200" b="1" dirty="0">
                <a:solidFill>
                  <a:schemeClr val="bg1"/>
                </a:solidFill>
                <a:latin typeface="Arial"/>
                <a:ea typeface="ＭＳ Ｐゴシック" charset="0"/>
                <a:cs typeface="Arial"/>
              </a:rPr>
              <a:t>Smart </a:t>
            </a:r>
            <a:r>
              <a:rPr lang="en-US" sz="7200" b="1" dirty="0" smtClean="0">
                <a:solidFill>
                  <a:schemeClr val="bg1"/>
                </a:solidFill>
                <a:latin typeface="Arial"/>
                <a:ea typeface="ＭＳ Ｐゴシック" charset="0"/>
                <a:cs typeface="Arial"/>
              </a:rPr>
              <a:t>   Debate</a:t>
            </a:r>
            <a:endParaRPr lang="en-US" sz="7200" b="1" dirty="0">
              <a:solidFill>
                <a:schemeClr val="bg1"/>
              </a:solidFill>
              <a:latin typeface="Arial" charset="0"/>
            </a:endParaRPr>
          </a:p>
        </p:txBody>
      </p:sp>
      <p:cxnSp>
        <p:nvCxnSpPr>
          <p:cNvPr id="13" name="Straight Arrow Connector 12"/>
          <p:cNvCxnSpPr/>
          <p:nvPr/>
        </p:nvCxnSpPr>
        <p:spPr>
          <a:xfrm rot="5400000" flipH="1" flipV="1">
            <a:off x="3572727" y="2374850"/>
            <a:ext cx="1418360" cy="1177236"/>
          </a:xfrm>
          <a:prstGeom prst="curvedConnector3">
            <a:avLst>
              <a:gd name="adj1" fmla="val 50000"/>
            </a:avLst>
          </a:prstGeom>
          <a:ln>
            <a:solidFill>
              <a:srgbClr val="F37C18"/>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12"/>
          <p:cNvCxnSpPr/>
          <p:nvPr/>
        </p:nvCxnSpPr>
        <p:spPr>
          <a:xfrm flipV="1">
            <a:off x="5959947" y="2800265"/>
            <a:ext cx="0" cy="3492"/>
          </a:xfrm>
          <a:prstGeom prst="straightConnector1">
            <a:avLst/>
          </a:prstGeom>
          <a:ln>
            <a:solidFill>
              <a:srgbClr val="F37C18"/>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12"/>
          <p:cNvCxnSpPr/>
          <p:nvPr/>
        </p:nvCxnSpPr>
        <p:spPr>
          <a:xfrm rot="5400000" flipH="1" flipV="1">
            <a:off x="3912506" y="2735507"/>
            <a:ext cx="3185085" cy="2222644"/>
          </a:xfrm>
          <a:prstGeom prst="curvedConnector3">
            <a:avLst>
              <a:gd name="adj1" fmla="val 50000"/>
            </a:avLst>
          </a:prstGeom>
          <a:ln>
            <a:solidFill>
              <a:srgbClr val="F37C18"/>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12"/>
          <p:cNvCxnSpPr/>
          <p:nvPr/>
        </p:nvCxnSpPr>
        <p:spPr>
          <a:xfrm rot="16200000" flipH="1">
            <a:off x="9291973" y="2715916"/>
            <a:ext cx="2836723" cy="1913464"/>
          </a:xfrm>
          <a:prstGeom prst="curvedConnector3">
            <a:avLst>
              <a:gd name="adj1" fmla="val 50000"/>
            </a:avLst>
          </a:prstGeom>
          <a:ln>
            <a:solidFill>
              <a:srgbClr val="F37C18"/>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12"/>
          <p:cNvCxnSpPr/>
          <p:nvPr/>
        </p:nvCxnSpPr>
        <p:spPr>
          <a:xfrm rot="16200000" flipH="1">
            <a:off x="8352325" y="2626174"/>
            <a:ext cx="1197865" cy="359581"/>
          </a:xfrm>
          <a:prstGeom prst="curvedConnector3">
            <a:avLst>
              <a:gd name="adj1" fmla="val 50000"/>
            </a:avLst>
          </a:prstGeom>
          <a:ln>
            <a:solidFill>
              <a:srgbClr val="F37C18"/>
            </a:solidFill>
            <a:tailEnd type="none"/>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269724" y="693907"/>
            <a:ext cx="3423563" cy="2456313"/>
          </a:xfrm>
          <a:prstGeom prst="rect">
            <a:avLst/>
          </a:prstGeom>
          <a:solidFill>
            <a:schemeClr val="bg1"/>
          </a:solidFill>
          <a:ln w="6350">
            <a:solidFill>
              <a:srgbClr val="181048">
                <a:alpha val="58000"/>
              </a:srgbClr>
            </a:solidFill>
          </a:ln>
          <a:effectLst>
            <a:outerShdw blurRad="111125" dist="50800" dir="2700000" algn="tl" rotWithShape="0">
              <a:srgbClr val="181048">
                <a:alpha val="35000"/>
              </a:srgbClr>
            </a:outerShdw>
          </a:effectLst>
        </p:spPr>
        <p:txBody>
          <a:bodyPr wrap="square">
            <a:spAutoFit/>
          </a:bodyPr>
          <a:lstStyle/>
          <a:p>
            <a:pPr algn="ctr">
              <a:lnSpc>
                <a:spcPct val="90000"/>
              </a:lnSpc>
            </a:pPr>
            <a:r>
              <a:rPr lang="en-US" sz="4267" dirty="0">
                <a:solidFill>
                  <a:schemeClr val="tx2"/>
                </a:solidFill>
                <a:latin typeface="Arial" charset="0"/>
              </a:rPr>
              <a:t>Challenge the position, not </a:t>
            </a:r>
            <a:r>
              <a:rPr lang="en-US" sz="4267">
                <a:solidFill>
                  <a:schemeClr val="tx2"/>
                </a:solidFill>
                <a:latin typeface="Arial" charset="0"/>
              </a:rPr>
              <a:t>the </a:t>
            </a:r>
            <a:r>
              <a:rPr lang="en-US" sz="4267" b="1">
                <a:solidFill>
                  <a:srgbClr val="F79646"/>
                </a:solidFill>
                <a:latin typeface="Arial" charset="0"/>
              </a:rPr>
              <a:t>person</a:t>
            </a:r>
            <a:endParaRPr lang="en-US" sz="4267" b="1" dirty="0">
              <a:solidFill>
                <a:srgbClr val="F79646"/>
              </a:solidFill>
              <a:latin typeface="Arial" charset="0"/>
            </a:endParaRPr>
          </a:p>
        </p:txBody>
      </p:sp>
      <p:cxnSp>
        <p:nvCxnSpPr>
          <p:cNvPr id="23" name="Straight Arrow Connector 12"/>
          <p:cNvCxnSpPr>
            <a:endCxn id="11" idx="1"/>
          </p:cNvCxnSpPr>
          <p:nvPr/>
        </p:nvCxnSpPr>
        <p:spPr>
          <a:xfrm>
            <a:off x="3778107" y="1185336"/>
            <a:ext cx="954287" cy="78162"/>
          </a:xfrm>
          <a:prstGeom prst="curvedConnector3">
            <a:avLst>
              <a:gd name="adj1" fmla="val 50000"/>
            </a:avLst>
          </a:prstGeom>
          <a:ln>
            <a:solidFill>
              <a:srgbClr val="F37C18"/>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6606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ssolv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dissolv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dissolve">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0087" y="1296468"/>
            <a:ext cx="10972800" cy="5561532"/>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8800" b="1" dirty="0">
                <a:solidFill>
                  <a:schemeClr val="accent2"/>
                </a:solidFill>
              </a:rPr>
              <a:t>From:</a:t>
            </a:r>
            <a:r>
              <a:rPr lang="en-US" sz="8800" b="1" dirty="0">
                <a:solidFill>
                  <a:srgbClr val="130E73"/>
                </a:solidFill>
              </a:rPr>
              <a:t> </a:t>
            </a:r>
            <a:r>
              <a:rPr lang="en-US" sz="8800" b="1" dirty="0" smtClean="0">
                <a:solidFill>
                  <a:schemeClr val="tx2"/>
                </a:solidFill>
              </a:rPr>
              <a:t>“Nope, won’t fly.”</a:t>
            </a:r>
            <a:endParaRPr lang="en-US" sz="8800" b="1" dirty="0">
              <a:solidFill>
                <a:schemeClr val="tx2"/>
              </a:solidFill>
            </a:endParaRPr>
          </a:p>
          <a:p>
            <a:r>
              <a:rPr lang="en-US" sz="8800" b="1" dirty="0">
                <a:solidFill>
                  <a:schemeClr val="accent2"/>
                </a:solidFill>
              </a:rPr>
              <a:t>To:</a:t>
            </a:r>
            <a:r>
              <a:rPr lang="en-US" sz="8800" b="1" dirty="0">
                <a:solidFill>
                  <a:srgbClr val="130E73"/>
                </a:solidFill>
              </a:rPr>
              <a:t> </a:t>
            </a:r>
            <a:r>
              <a:rPr lang="en-US" sz="8800" b="1" dirty="0">
                <a:solidFill>
                  <a:schemeClr val="tx2"/>
                </a:solidFill>
              </a:rPr>
              <a:t>“That </a:t>
            </a:r>
            <a:r>
              <a:rPr lang="en-US" sz="8800" b="1" dirty="0" smtClean="0">
                <a:solidFill>
                  <a:schemeClr val="tx2"/>
                </a:solidFill>
              </a:rPr>
              <a:t>just might work</a:t>
            </a:r>
            <a:r>
              <a:rPr lang="en-US" sz="8800" b="1" dirty="0">
                <a:solidFill>
                  <a:schemeClr val="tx2"/>
                </a:solidFill>
              </a:rPr>
              <a:t>.”</a:t>
            </a:r>
          </a:p>
        </p:txBody>
      </p:sp>
    </p:spTree>
    <p:extLst>
      <p:ext uri="{BB962C8B-B14F-4D97-AF65-F5344CB8AC3E}">
        <p14:creationId xmlns:p14="http://schemas.microsoft.com/office/powerpoint/2010/main" val="1832899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G deck 150515-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542"/>
            <a:ext cx="12192000" cy="4355319"/>
          </a:xfrm>
          <a:prstGeom prst="rect">
            <a:avLst/>
          </a:prstGeom>
        </p:spPr>
      </p:pic>
      <p:pic>
        <p:nvPicPr>
          <p:cNvPr id="7" name="Picture 6" descr="AG deck 150515-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836" y="1673511"/>
            <a:ext cx="1690624" cy="1267968"/>
          </a:xfrm>
          <a:prstGeom prst="rect">
            <a:avLst/>
          </a:prstGeom>
        </p:spPr>
      </p:pic>
      <p:sp>
        <p:nvSpPr>
          <p:cNvPr id="2" name="Title 1"/>
          <p:cNvSpPr>
            <a:spLocks noGrp="1"/>
          </p:cNvSpPr>
          <p:nvPr>
            <p:ph type="title"/>
          </p:nvPr>
        </p:nvSpPr>
        <p:spPr>
          <a:xfrm>
            <a:off x="0" y="0"/>
            <a:ext cx="12192000" cy="681891"/>
          </a:xfrm>
          <a:solidFill>
            <a:srgbClr val="181048"/>
          </a:solidFill>
        </p:spPr>
        <p:txBody>
          <a:bodyPr>
            <a:normAutofit fontScale="90000"/>
          </a:bodyPr>
          <a:lstStyle/>
          <a:p>
            <a:r>
              <a:rPr lang="en-US" dirty="0" smtClean="0">
                <a:solidFill>
                  <a:schemeClr val="bg1"/>
                </a:solidFill>
              </a:rPr>
              <a:t>THE PATH TO ENGAGEMENT AT MM</a:t>
            </a:r>
            <a:endParaRPr lang="en-US" dirty="0">
              <a:solidFill>
                <a:schemeClr val="bg1"/>
              </a:solidFill>
            </a:endParaRPr>
          </a:p>
        </p:txBody>
      </p:sp>
      <p:sp>
        <p:nvSpPr>
          <p:cNvPr id="12" name="Rectangle 11"/>
          <p:cNvSpPr/>
          <p:nvPr/>
        </p:nvSpPr>
        <p:spPr>
          <a:xfrm>
            <a:off x="-47159" y="2742448"/>
            <a:ext cx="4628603" cy="1323439"/>
          </a:xfrm>
          <a:prstGeom prst="rect">
            <a:avLst/>
          </a:prstGeom>
        </p:spPr>
        <p:txBody>
          <a:bodyPr wrap="square">
            <a:spAutoFit/>
          </a:bodyPr>
          <a:lstStyle/>
          <a:p>
            <a:pPr algn="ctr"/>
            <a:r>
              <a:rPr lang="en-US" sz="4000" b="1" dirty="0" smtClean="0">
                <a:solidFill>
                  <a:schemeClr val="bg1">
                    <a:lumMod val="85000"/>
                  </a:schemeClr>
                </a:solidFill>
              </a:rPr>
              <a:t>Communication &amp; Feedback</a:t>
            </a:r>
            <a:endParaRPr lang="en-US" sz="4000" b="1" dirty="0">
              <a:solidFill>
                <a:schemeClr val="bg1">
                  <a:lumMod val="85000"/>
                </a:schemeClr>
              </a:solidFill>
            </a:endParaRPr>
          </a:p>
        </p:txBody>
      </p:sp>
      <p:sp>
        <p:nvSpPr>
          <p:cNvPr id="18" name="Rectangle 17"/>
          <p:cNvSpPr/>
          <p:nvPr/>
        </p:nvSpPr>
        <p:spPr>
          <a:xfrm>
            <a:off x="7291357" y="2387481"/>
            <a:ext cx="3979145" cy="1323439"/>
          </a:xfrm>
          <a:prstGeom prst="rect">
            <a:avLst/>
          </a:prstGeom>
        </p:spPr>
        <p:txBody>
          <a:bodyPr wrap="square">
            <a:spAutoFit/>
          </a:bodyPr>
          <a:lstStyle/>
          <a:p>
            <a:pPr algn="ctr"/>
            <a:r>
              <a:rPr lang="en-US" sz="4000" b="1" dirty="0" smtClean="0">
                <a:solidFill>
                  <a:schemeClr val="bg1">
                    <a:lumMod val="85000"/>
                  </a:schemeClr>
                </a:solidFill>
              </a:rPr>
              <a:t>Recognition &amp; Development</a:t>
            </a:r>
            <a:endParaRPr lang="en-US" sz="4000" b="1" dirty="0">
              <a:solidFill>
                <a:schemeClr val="bg1">
                  <a:lumMod val="85000"/>
                </a:schemeClr>
              </a:solidFill>
            </a:endParaRPr>
          </a:p>
        </p:txBody>
      </p:sp>
      <p:pic>
        <p:nvPicPr>
          <p:cNvPr id="5" name="Picture 4" descr="AG deck 150515-0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615" y="1119512"/>
            <a:ext cx="1690624" cy="1267968"/>
          </a:xfrm>
          <a:prstGeom prst="rect">
            <a:avLst/>
          </a:prstGeom>
        </p:spPr>
      </p:pic>
      <p:grpSp>
        <p:nvGrpSpPr>
          <p:cNvPr id="14" name="Group 13"/>
          <p:cNvGrpSpPr/>
          <p:nvPr/>
        </p:nvGrpSpPr>
        <p:grpSpPr>
          <a:xfrm>
            <a:off x="3301504" y="2184282"/>
            <a:ext cx="5698555" cy="4364508"/>
            <a:chOff x="2772434" y="-96872"/>
            <a:chExt cx="4273917" cy="4364509"/>
          </a:xfrm>
        </p:grpSpPr>
        <p:sp>
          <p:nvSpPr>
            <p:cNvPr id="15" name="Rectangle 14"/>
            <p:cNvSpPr/>
            <p:nvPr/>
          </p:nvSpPr>
          <p:spPr>
            <a:xfrm>
              <a:off x="2772434" y="1959312"/>
              <a:ext cx="4273917" cy="2308325"/>
            </a:xfrm>
            <a:prstGeom prst="rect">
              <a:avLst/>
            </a:prstGeom>
            <a:solidFill>
              <a:schemeClr val="bg1">
                <a:lumMod val="85000"/>
              </a:schemeClr>
            </a:solidFill>
          </p:spPr>
          <p:txBody>
            <a:bodyPr wrap="square">
              <a:spAutoFit/>
            </a:bodyPr>
            <a:lstStyle/>
            <a:p>
              <a:pPr algn="ctr"/>
              <a:r>
                <a:rPr lang="en-US" sz="7200" b="1" dirty="0" smtClean="0"/>
                <a:t>Trust &amp; Collaboration</a:t>
              </a:r>
              <a:endParaRPr lang="en-US" sz="7200" b="1" dirty="0"/>
            </a:p>
          </p:txBody>
        </p:sp>
        <p:pic>
          <p:nvPicPr>
            <p:cNvPr id="17" name="Picture 16" descr="AG deck 150515-0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9006" y="-96872"/>
              <a:ext cx="1379116" cy="1852984"/>
            </a:xfrm>
            <a:prstGeom prst="rect">
              <a:avLst/>
            </a:prstGeom>
          </p:spPr>
        </p:pic>
      </p:gr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234" y="5244714"/>
            <a:ext cx="2123287" cy="1327837"/>
          </a:xfrm>
          <a:prstGeom prst="rect">
            <a:avLst/>
          </a:prstGeom>
        </p:spPr>
      </p:pic>
    </p:spTree>
    <p:extLst>
      <p:ext uri="{BB962C8B-B14F-4D97-AF65-F5344CB8AC3E}">
        <p14:creationId xmlns:p14="http://schemas.microsoft.com/office/powerpoint/2010/main" val="206297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1583" y="1030091"/>
            <a:ext cx="8868836" cy="3394472"/>
          </a:xfrm>
        </p:spPr>
        <p:txBody>
          <a:bodyPr>
            <a:noAutofit/>
          </a:bodyPr>
          <a:lstStyle/>
          <a:p>
            <a:pPr marL="742932" indent="-742932">
              <a:spcBef>
                <a:spcPts val="0"/>
              </a:spcBef>
              <a:buFont typeface="+mj-lt"/>
              <a:buAutoNum type="arabicPeriod"/>
            </a:pPr>
            <a:r>
              <a:rPr lang="en-US" sz="4400" dirty="0">
                <a:solidFill>
                  <a:schemeClr val="tx2"/>
                </a:solidFill>
              </a:rPr>
              <a:t>Everyone feels </a:t>
            </a:r>
            <a:r>
              <a:rPr lang="en-US" sz="4400" b="1" dirty="0">
                <a:solidFill>
                  <a:schemeClr val="accent2"/>
                </a:solidFill>
              </a:rPr>
              <a:t>safe</a:t>
            </a:r>
            <a:r>
              <a:rPr lang="en-US" sz="4400" b="1" dirty="0">
                <a:solidFill>
                  <a:schemeClr val="accent6"/>
                </a:solidFill>
              </a:rPr>
              <a:t> </a:t>
            </a:r>
            <a:r>
              <a:rPr lang="en-US" sz="4400" dirty="0">
                <a:solidFill>
                  <a:schemeClr val="tx2"/>
                </a:solidFill>
              </a:rPr>
              <a:t>to speak up and challenge traditional ways</a:t>
            </a:r>
          </a:p>
          <a:p>
            <a:pPr marL="742932" indent="-742932">
              <a:spcBef>
                <a:spcPts val="0"/>
              </a:spcBef>
              <a:buFont typeface="+mj-lt"/>
              <a:buAutoNum type="arabicPeriod"/>
            </a:pPr>
            <a:r>
              <a:rPr lang="en-US" sz="4400" b="1" dirty="0">
                <a:solidFill>
                  <a:schemeClr val="accent2"/>
                </a:solidFill>
              </a:rPr>
              <a:t>Smart</a:t>
            </a:r>
            <a:r>
              <a:rPr lang="en-US" sz="4400" dirty="0">
                <a:solidFill>
                  <a:schemeClr val="accent2"/>
                </a:solidFill>
              </a:rPr>
              <a:t> </a:t>
            </a:r>
            <a:r>
              <a:rPr lang="en-US" sz="4400" dirty="0">
                <a:solidFill>
                  <a:schemeClr val="tx2"/>
                </a:solidFill>
              </a:rPr>
              <a:t>failures rewarded</a:t>
            </a:r>
            <a:endParaRPr lang="en-US" sz="4400" dirty="0">
              <a:solidFill>
                <a:schemeClr val="accent6"/>
              </a:solidFill>
            </a:endParaRPr>
          </a:p>
          <a:p>
            <a:pPr marL="742932" indent="-742932">
              <a:spcBef>
                <a:spcPts val="0"/>
              </a:spcBef>
              <a:buFont typeface="+mj-lt"/>
              <a:buAutoNum type="arabicPeriod"/>
            </a:pPr>
            <a:r>
              <a:rPr lang="en-US" sz="4400" dirty="0" smtClean="0">
                <a:solidFill>
                  <a:schemeClr val="tx2"/>
                </a:solidFill>
              </a:rPr>
              <a:t>Positive</a:t>
            </a:r>
            <a:r>
              <a:rPr lang="en-US" sz="4400" b="1" dirty="0" smtClean="0">
                <a:solidFill>
                  <a:schemeClr val="tx2"/>
                </a:solidFill>
              </a:rPr>
              <a:t> </a:t>
            </a:r>
            <a:r>
              <a:rPr lang="en-US" sz="4400" b="1" dirty="0" smtClean="0">
                <a:solidFill>
                  <a:schemeClr val="accent2"/>
                </a:solidFill>
              </a:rPr>
              <a:t>Radicals</a:t>
            </a:r>
            <a:r>
              <a:rPr lang="en-US" sz="4400" b="1" dirty="0" smtClean="0">
                <a:solidFill>
                  <a:schemeClr val="accent6"/>
                </a:solidFill>
              </a:rPr>
              <a:t> </a:t>
            </a:r>
            <a:r>
              <a:rPr lang="en-US" sz="4400" dirty="0">
                <a:solidFill>
                  <a:schemeClr val="tx2"/>
                </a:solidFill>
              </a:rPr>
              <a:t>allowed a voice</a:t>
            </a:r>
          </a:p>
          <a:p>
            <a:pPr marL="742932" indent="-742932">
              <a:spcBef>
                <a:spcPts val="0"/>
              </a:spcBef>
              <a:buFont typeface="+mj-lt"/>
              <a:buAutoNum type="arabicPeriod"/>
            </a:pPr>
            <a:r>
              <a:rPr lang="en-US" sz="5400" b="1" dirty="0" smtClean="0">
                <a:solidFill>
                  <a:schemeClr val="tx2"/>
                </a:solidFill>
              </a:rPr>
              <a:t>Leaders help staff focus </a:t>
            </a:r>
            <a:r>
              <a:rPr lang="en-US" sz="5400" b="1" dirty="0">
                <a:solidFill>
                  <a:schemeClr val="tx2"/>
                </a:solidFill>
              </a:rPr>
              <a:t>on </a:t>
            </a:r>
            <a:r>
              <a:rPr lang="en-US" sz="5400" b="1" dirty="0">
                <a:solidFill>
                  <a:srgbClr val="F79646"/>
                </a:solidFill>
              </a:rPr>
              <a:t>mission </a:t>
            </a:r>
            <a:r>
              <a:rPr lang="en-US" sz="5400" b="1" dirty="0">
                <a:solidFill>
                  <a:schemeClr val="tx2"/>
                </a:solidFill>
              </a:rPr>
              <a:t>of organization &amp; </a:t>
            </a:r>
            <a:r>
              <a:rPr lang="en-US" sz="5400" b="1" dirty="0">
                <a:solidFill>
                  <a:srgbClr val="F79646"/>
                </a:solidFill>
              </a:rPr>
              <a:t>why </a:t>
            </a:r>
            <a:r>
              <a:rPr lang="en-US" sz="5400" b="1" dirty="0">
                <a:solidFill>
                  <a:schemeClr val="tx2"/>
                </a:solidFill>
              </a:rPr>
              <a:t>it’s important</a:t>
            </a:r>
          </a:p>
        </p:txBody>
      </p:sp>
      <p:pic>
        <p:nvPicPr>
          <p:cNvPr id="5" name="Picture 4" descr="connec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8258" y="5458794"/>
            <a:ext cx="2451100" cy="1225549"/>
          </a:xfrm>
          <a:prstGeom prst="rect">
            <a:avLst/>
          </a:prstGeom>
        </p:spPr>
      </p:pic>
      <p:sp>
        <p:nvSpPr>
          <p:cNvPr id="6" name="Rectangle 1030"/>
          <p:cNvSpPr>
            <a:spLocks noGrp="1" noChangeArrowheads="1"/>
          </p:cNvSpPr>
          <p:nvPr>
            <p:ph type="title"/>
          </p:nvPr>
        </p:nvSpPr>
        <p:spPr>
          <a:xfrm>
            <a:off x="1524001" y="84350"/>
            <a:ext cx="9144000" cy="857251"/>
          </a:xfrm>
        </p:spPr>
        <p:txBody>
          <a:bodyPr>
            <a:noAutofit/>
          </a:bodyPr>
          <a:lstStyle/>
          <a:p>
            <a:pPr algn="ctr"/>
            <a:r>
              <a:rPr lang="en-US" sz="6000" b="1" smtClean="0">
                <a:solidFill>
                  <a:srgbClr val="1F497D"/>
                </a:solidFill>
              </a:rPr>
              <a:t>Collaborative Teams</a:t>
            </a:r>
            <a:endParaRPr lang="en-US" sz="6000" b="1" dirty="0">
              <a:solidFill>
                <a:srgbClr val="F79646"/>
              </a:solidFill>
            </a:endParaRPr>
          </a:p>
        </p:txBody>
      </p:sp>
    </p:spTree>
    <p:extLst>
      <p:ext uri="{BB962C8B-B14F-4D97-AF65-F5344CB8AC3E}">
        <p14:creationId xmlns:p14="http://schemas.microsoft.com/office/powerpoint/2010/main" val="228705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Text Placeholder 10"/>
          <p:cNvSpPr>
            <a:spLocks noGrp="1"/>
          </p:cNvSpPr>
          <p:nvPr>
            <p:ph type="body" sz="quarter" idx="13"/>
          </p:nvPr>
        </p:nvSpPr>
        <p:spPr bwMode="auto">
          <a:xfrm>
            <a:off x="1171609" y="137085"/>
            <a:ext cx="10653310" cy="46498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r>
              <a:rPr lang="en-US" altLang="en-US" sz="4800" b="1" dirty="0">
                <a:solidFill>
                  <a:srgbClr val="FF9300"/>
                </a:solidFill>
                <a:latin typeface="+mj-lt"/>
                <a:ea typeface="ヒラギノ角ゴ Pro W3" pitchFamily="124" charset="-128"/>
              </a:rPr>
              <a:t>Michigan Medicine Pediatric Cardiology</a:t>
            </a:r>
            <a:endParaRPr lang="en-US" altLang="en-US" sz="4400" b="1" dirty="0">
              <a:solidFill>
                <a:srgbClr val="FF9300"/>
              </a:solidFill>
              <a:latin typeface="+mj-lt"/>
              <a:ea typeface="ヒラギノ角ゴ Pro W3" pitchFamily="124" charset="-128"/>
            </a:endParaRPr>
          </a:p>
        </p:txBody>
      </p:sp>
      <p:sp>
        <p:nvSpPr>
          <p:cNvPr id="2" name="TextBox 1"/>
          <p:cNvSpPr txBox="1"/>
          <p:nvPr/>
        </p:nvSpPr>
        <p:spPr>
          <a:xfrm>
            <a:off x="1185991" y="1170570"/>
            <a:ext cx="9749104" cy="3046988"/>
          </a:xfrm>
          <a:prstGeom prst="rect">
            <a:avLst/>
          </a:prstGeom>
          <a:noFill/>
        </p:spPr>
        <p:txBody>
          <a:bodyPr wrap="square" rtlCol="0">
            <a:spAutoFit/>
          </a:bodyPr>
          <a:lstStyle/>
          <a:p>
            <a:r>
              <a:rPr lang="en-US" sz="4800" b="1" dirty="0">
                <a:solidFill>
                  <a:schemeClr val="tx2"/>
                </a:solidFill>
              </a:rPr>
              <a:t>We turn patients’ and their families’ </a:t>
            </a:r>
            <a:r>
              <a:rPr lang="en-US" sz="4800" b="1" dirty="0">
                <a:solidFill>
                  <a:srgbClr val="FF9300"/>
                </a:solidFill>
              </a:rPr>
              <a:t>worst day </a:t>
            </a:r>
            <a:r>
              <a:rPr lang="en-US" sz="4800" b="1" dirty="0">
                <a:solidFill>
                  <a:schemeClr val="tx2"/>
                </a:solidFill>
              </a:rPr>
              <a:t>into their </a:t>
            </a:r>
            <a:r>
              <a:rPr lang="en-US" sz="4800" b="1" dirty="0">
                <a:solidFill>
                  <a:srgbClr val="FF9300"/>
                </a:solidFill>
              </a:rPr>
              <a:t>best day</a:t>
            </a:r>
            <a:r>
              <a:rPr lang="en-US" sz="4800" b="1" dirty="0">
                <a:solidFill>
                  <a:schemeClr val="tx2"/>
                </a:solidFill>
              </a:rPr>
              <a:t>.</a:t>
            </a:r>
          </a:p>
          <a:p>
            <a:r>
              <a:rPr lang="en-US" sz="4800" b="1" dirty="0">
                <a:solidFill>
                  <a:schemeClr val="tx2"/>
                </a:solidFill>
              </a:rPr>
              <a:t/>
            </a:r>
            <a:br>
              <a:rPr lang="en-US" sz="4800" b="1" dirty="0">
                <a:solidFill>
                  <a:schemeClr val="tx2"/>
                </a:solidFill>
              </a:rPr>
            </a:br>
            <a:endParaRPr lang="en-US" sz="4800" b="1" dirty="0">
              <a:solidFill>
                <a:schemeClr val="tx2"/>
              </a:solidFill>
            </a:endParaRPr>
          </a:p>
        </p:txBody>
      </p:sp>
      <p:pic>
        <p:nvPicPr>
          <p:cNvPr id="3" name="Picture 2"/>
          <p:cNvPicPr>
            <a:picLocks noChangeAspect="1"/>
          </p:cNvPicPr>
          <p:nvPr/>
        </p:nvPicPr>
        <p:blipFill>
          <a:blip r:embed="rId2"/>
          <a:stretch>
            <a:fillRect/>
          </a:stretch>
        </p:blipFill>
        <p:spPr>
          <a:xfrm>
            <a:off x="943620" y="3051211"/>
            <a:ext cx="4515556" cy="2540000"/>
          </a:xfrm>
          <a:prstGeom prst="rect">
            <a:avLst/>
          </a:prstGeom>
        </p:spPr>
      </p:pic>
      <p:sp>
        <p:nvSpPr>
          <p:cNvPr id="5" name="TextBox 4"/>
          <p:cNvSpPr txBox="1"/>
          <p:nvPr/>
        </p:nvSpPr>
        <p:spPr>
          <a:xfrm>
            <a:off x="5993705" y="3901644"/>
            <a:ext cx="4649232" cy="523220"/>
          </a:xfrm>
          <a:prstGeom prst="rect">
            <a:avLst/>
          </a:prstGeom>
          <a:noFill/>
        </p:spPr>
        <p:txBody>
          <a:bodyPr wrap="square" rtlCol="0">
            <a:spAutoFit/>
          </a:bodyPr>
          <a:lstStyle/>
          <a:p>
            <a:r>
              <a:rPr lang="en-US" sz="2800" dirty="0"/>
              <a:t>Dr. John </a:t>
            </a:r>
            <a:r>
              <a:rPr lang="en-US" sz="2800" dirty="0" err="1"/>
              <a:t>Charpie</a:t>
            </a:r>
            <a:r>
              <a:rPr lang="en-US" sz="2800" dirty="0"/>
              <a:t>, Director</a:t>
            </a:r>
          </a:p>
        </p:txBody>
      </p:sp>
      <p:pic>
        <p:nvPicPr>
          <p:cNvPr id="4" name="Picture 3"/>
          <p:cNvPicPr>
            <a:picLocks noChangeAspect="1"/>
          </p:cNvPicPr>
          <p:nvPr/>
        </p:nvPicPr>
        <p:blipFill>
          <a:blip r:embed="rId3"/>
          <a:stretch>
            <a:fillRect/>
          </a:stretch>
        </p:blipFill>
        <p:spPr>
          <a:xfrm>
            <a:off x="5220095" y="4786058"/>
            <a:ext cx="5715000" cy="1422400"/>
          </a:xfrm>
          <a:prstGeom prst="rect">
            <a:avLst/>
          </a:prstGeom>
        </p:spPr>
      </p:pic>
    </p:spTree>
    <p:extLst>
      <p:ext uri="{BB962C8B-B14F-4D97-AF65-F5344CB8AC3E}">
        <p14:creationId xmlns:p14="http://schemas.microsoft.com/office/powerpoint/2010/main" val="201379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itle 1"/>
          <p:cNvSpPr txBox="1">
            <a:spLocks/>
          </p:cNvSpPr>
          <p:nvPr/>
        </p:nvSpPr>
        <p:spPr bwMode="auto">
          <a:xfrm>
            <a:off x="6096001" y="431803"/>
            <a:ext cx="4214813" cy="944563"/>
          </a:xfrm>
          <a:prstGeom prst="rect">
            <a:avLst/>
          </a:prstGeom>
          <a:noFill/>
          <a:ln w="9525">
            <a:noFill/>
            <a:miter lim="800000"/>
            <a:headEnd/>
            <a:tailEnd/>
          </a:ln>
        </p:spPr>
        <p:txBody>
          <a:bodyPr anchor="ctr"/>
          <a:lstStyle/>
          <a:p>
            <a:pPr algn="ctr"/>
            <a:endParaRPr lang="en-US" sz="3800" b="1" dirty="0">
              <a:solidFill>
                <a:schemeClr val="bg1"/>
              </a:solidFill>
              <a:latin typeface="Arial" pitchFamily="34" charset="0"/>
              <a:cs typeface="Arial" pitchFamily="34" charset="0"/>
            </a:endParaRPr>
          </a:p>
        </p:txBody>
      </p:sp>
      <p:sp>
        <p:nvSpPr>
          <p:cNvPr id="4" name="TextBox 3"/>
          <p:cNvSpPr txBox="1"/>
          <p:nvPr/>
        </p:nvSpPr>
        <p:spPr>
          <a:xfrm>
            <a:off x="6272214" y="2060713"/>
            <a:ext cx="4038600" cy="707886"/>
          </a:xfrm>
          <a:prstGeom prst="rect">
            <a:avLst/>
          </a:prstGeom>
          <a:noFill/>
        </p:spPr>
        <p:txBody>
          <a:bodyPr wrap="square" rtlCol="0">
            <a:spAutoFit/>
          </a:bodyPr>
          <a:lstStyle/>
          <a:p>
            <a:pPr marL="222250" indent="-222250">
              <a:tabLst>
                <a:tab pos="222250" algn="l"/>
              </a:tabLst>
            </a:pPr>
            <a:r>
              <a:rPr lang="en-US" sz="2000" dirty="0"/>
              <a:t>	</a:t>
            </a:r>
          </a:p>
          <a:p>
            <a:pPr marL="222250" indent="-222250">
              <a:tabLst>
                <a:tab pos="222250" algn="l"/>
              </a:tabLst>
            </a:pPr>
            <a:endParaRPr lang="en-US" sz="2000" dirty="0"/>
          </a:p>
        </p:txBody>
      </p:sp>
      <p:sp>
        <p:nvSpPr>
          <p:cNvPr id="11" name="Title 1"/>
          <p:cNvSpPr txBox="1">
            <a:spLocks/>
          </p:cNvSpPr>
          <p:nvPr/>
        </p:nvSpPr>
        <p:spPr>
          <a:xfrm>
            <a:off x="552563" y="2020221"/>
            <a:ext cx="11086875" cy="1056530"/>
          </a:xfrm>
          <a:prstGeom prst="rect">
            <a:avLst/>
          </a:prstGeom>
          <a:effectLst/>
        </p:spPr>
        <p:txBody>
          <a:bodyPr lIns="0" tIns="0" rIns="0" bIns="0" anchor="b"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pc="300" dirty="0" smtClean="0">
                <a:solidFill>
                  <a:srgbClr val="F68E1E"/>
                </a:solidFill>
                <a:latin typeface="Helvetica Neue"/>
                <a:cs typeface="Helvetica Neue"/>
              </a:rPr>
              <a:t>Top Driver of Trust in Health Care:</a:t>
            </a:r>
          </a:p>
          <a:p>
            <a:r>
              <a:rPr lang="en-US" sz="6000" b="1" spc="300" dirty="0" smtClean="0">
                <a:solidFill>
                  <a:schemeClr val="accent1">
                    <a:lumMod val="50000"/>
                  </a:schemeClr>
                </a:solidFill>
                <a:latin typeface="Helvetica Neue"/>
                <a:cs typeface="Helvetica Neue"/>
              </a:rPr>
              <a:t>“My Voice is Heard”</a:t>
            </a:r>
          </a:p>
          <a:p>
            <a:r>
              <a:rPr lang="en-US" sz="3200" b="1" spc="300" dirty="0" smtClean="0">
                <a:solidFill>
                  <a:schemeClr val="accent2"/>
                </a:solidFill>
                <a:latin typeface="Helvetica Neue"/>
                <a:cs typeface="Helvetica Neue"/>
              </a:rPr>
              <a:t>Engagement scores increase 20-50%</a:t>
            </a:r>
          </a:p>
          <a:p>
            <a:endParaRPr lang="en-US" sz="3200" b="1" spc="300" dirty="0">
              <a:solidFill>
                <a:schemeClr val="accent1">
                  <a:lumMod val="50000"/>
                </a:schemeClr>
              </a:solidFill>
              <a:latin typeface="Helvetica Neue"/>
              <a:cs typeface="Helvetica Neue"/>
            </a:endParaRPr>
          </a:p>
        </p:txBody>
      </p:sp>
      <p:sp>
        <p:nvSpPr>
          <p:cNvPr id="3" name="TextBox 2"/>
          <p:cNvSpPr txBox="1"/>
          <p:nvPr/>
        </p:nvSpPr>
        <p:spPr>
          <a:xfrm>
            <a:off x="1786516" y="3076751"/>
            <a:ext cx="5659301" cy="830997"/>
          </a:xfrm>
          <a:prstGeom prst="rect">
            <a:avLst/>
          </a:prstGeom>
          <a:noFill/>
        </p:spPr>
        <p:txBody>
          <a:bodyPr wrap="square" rtlCol="0">
            <a:spAutoFit/>
          </a:bodyPr>
          <a:lstStyle/>
          <a:p>
            <a:r>
              <a:rPr lang="en-US" sz="2400" dirty="0" smtClean="0"/>
              <a:t>Michigan Health &amp; </a:t>
            </a:r>
            <a:r>
              <a:rPr lang="en-US" sz="2400" smtClean="0"/>
              <a:t>Hospital Association 2016 Survey</a:t>
            </a:r>
            <a:endParaRPr lang="en-US" sz="2400"/>
          </a:p>
        </p:txBody>
      </p:sp>
      <p:pic>
        <p:nvPicPr>
          <p:cNvPr id="5" name="Picture 4"/>
          <p:cNvPicPr>
            <a:picLocks noChangeAspect="1"/>
          </p:cNvPicPr>
          <p:nvPr/>
        </p:nvPicPr>
        <p:blipFill>
          <a:blip r:embed="rId3"/>
          <a:stretch>
            <a:fillRect/>
          </a:stretch>
        </p:blipFill>
        <p:spPr>
          <a:xfrm flipH="1">
            <a:off x="8436935" y="3152157"/>
            <a:ext cx="3444919" cy="4306149"/>
          </a:xfrm>
          <a:prstGeom prst="rect">
            <a:avLst/>
          </a:prstGeom>
        </p:spPr>
      </p:pic>
    </p:spTree>
    <p:extLst>
      <p:ext uri="{BB962C8B-B14F-4D97-AF65-F5344CB8AC3E}">
        <p14:creationId xmlns:p14="http://schemas.microsoft.com/office/powerpoint/2010/main" val="764821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 y="5574768"/>
            <a:ext cx="3823515" cy="12832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solidFill>
                  <a:schemeClr val="bg1"/>
                </a:solidFill>
              </a:ln>
              <a:solidFill>
                <a:schemeClr val="bg2"/>
              </a:solidFill>
            </a:endParaRPr>
          </a:p>
        </p:txBody>
      </p:sp>
      <p:pic>
        <p:nvPicPr>
          <p:cNvPr id="4" name="Picture 3" descr="bilde.jpg"/>
          <p:cNvPicPr>
            <a:picLocks noChangeAspect="1"/>
          </p:cNvPicPr>
          <p:nvPr/>
        </p:nvPicPr>
        <p:blipFill rotWithShape="1">
          <a:blip r:embed="rId2">
            <a:extLst>
              <a:ext uri="{28A0092B-C50C-407E-A947-70E740481C1C}">
                <a14:useLocalDpi xmlns:a14="http://schemas.microsoft.com/office/drawing/2010/main" val="0"/>
              </a:ext>
            </a:extLst>
          </a:blip>
          <a:srcRect r="11211"/>
          <a:stretch/>
        </p:blipFill>
        <p:spPr>
          <a:xfrm>
            <a:off x="0" y="1"/>
            <a:ext cx="6931379" cy="2896955"/>
          </a:xfrm>
          <a:prstGeom prst="rect">
            <a:avLst/>
          </a:prstGeom>
        </p:spPr>
      </p:pic>
      <p:sp>
        <p:nvSpPr>
          <p:cNvPr id="6" name="Oval Callout 5"/>
          <p:cNvSpPr/>
          <p:nvPr/>
        </p:nvSpPr>
        <p:spPr>
          <a:xfrm rot="190287" flipV="1">
            <a:off x="-519719" y="2744857"/>
            <a:ext cx="12287381" cy="4018363"/>
          </a:xfrm>
          <a:prstGeom prst="wedgeEllipseCallout">
            <a:avLst>
              <a:gd name="adj1" fmla="val -23015"/>
              <a:gd name="adj2" fmla="val 77698"/>
            </a:avLst>
          </a:prstGeom>
          <a:solidFill>
            <a:srgbClr val="FFC000"/>
          </a:solidFill>
          <a:ln w="50800">
            <a:solidFill>
              <a:srgbClr val="FF88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itle 1"/>
          <p:cNvSpPr>
            <a:spLocks noGrp="1"/>
          </p:cNvSpPr>
          <p:nvPr>
            <p:ph type="title"/>
          </p:nvPr>
        </p:nvSpPr>
        <p:spPr>
          <a:xfrm>
            <a:off x="1041856" y="3098460"/>
            <a:ext cx="10261601" cy="3800072"/>
          </a:xfrm>
        </p:spPr>
        <p:txBody>
          <a:bodyPr>
            <a:noAutofit/>
          </a:bodyPr>
          <a:lstStyle/>
          <a:p>
            <a:pPr>
              <a:lnSpc>
                <a:spcPct val="90000"/>
              </a:lnSpc>
            </a:pPr>
            <a:r>
              <a:rPr lang="en-US" sz="5333" cap="small" dirty="0">
                <a:solidFill>
                  <a:schemeClr val="tx2"/>
                </a:solidFill>
                <a:latin typeface="Handwriting - Dakota"/>
                <a:cs typeface="Handwriting - Dakota"/>
              </a:rPr>
              <a:t>“</a:t>
            </a:r>
            <a:r>
              <a:rPr lang="en-US" sz="5333" dirty="0">
                <a:solidFill>
                  <a:schemeClr val="tx2"/>
                </a:solidFill>
                <a:latin typeface="Handwriting - Dakota"/>
                <a:cs typeface="Handwriting - Dakota"/>
              </a:rPr>
              <a:t>If you don’t create a culture, a culture will create itself. And you can assume it’s the wrong culture.”</a:t>
            </a:r>
            <a:r>
              <a:rPr lang="en-US" sz="5333" cap="small" dirty="0">
                <a:solidFill>
                  <a:schemeClr val="tx2"/>
                </a:solidFill>
                <a:effectLst>
                  <a:outerShdw blurRad="38100" dist="38100" dir="2700000" algn="tl">
                    <a:srgbClr val="000000">
                      <a:alpha val="43137"/>
                    </a:srgbClr>
                  </a:outerShdw>
                </a:effectLst>
                <a:latin typeface="Handwriting - Dakota"/>
                <a:cs typeface="Handwriting - Dakota"/>
              </a:rPr>
              <a:t> </a:t>
            </a:r>
            <a:r>
              <a:rPr lang="en-US" sz="4800" dirty="0">
                <a:solidFill>
                  <a:schemeClr val="tx2"/>
                </a:solidFill>
                <a:latin typeface="Comic Sans MS"/>
                <a:cs typeface="Comic Sans MS"/>
              </a:rPr>
              <a:t/>
            </a:r>
            <a:br>
              <a:rPr lang="en-US" sz="4800" dirty="0">
                <a:solidFill>
                  <a:schemeClr val="tx2"/>
                </a:solidFill>
                <a:latin typeface="Comic Sans MS"/>
                <a:cs typeface="Comic Sans MS"/>
              </a:rPr>
            </a:br>
            <a:endParaRPr lang="en-US" sz="4800" dirty="0">
              <a:solidFill>
                <a:schemeClr val="tx2"/>
              </a:solidFill>
              <a:latin typeface="Comic Sans MS"/>
              <a:cs typeface="Comic Sans MS"/>
            </a:endParaRPr>
          </a:p>
        </p:txBody>
      </p:sp>
      <p:sp>
        <p:nvSpPr>
          <p:cNvPr id="3" name="Title 1"/>
          <p:cNvSpPr txBox="1">
            <a:spLocks/>
          </p:cNvSpPr>
          <p:nvPr/>
        </p:nvSpPr>
        <p:spPr>
          <a:xfrm>
            <a:off x="8086607" y="945137"/>
            <a:ext cx="3887141" cy="99102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33" b="1" dirty="0">
                <a:latin typeface="Calibri" pitchFamily="34" charset="0"/>
                <a:cs typeface="Calibri" pitchFamily="34" charset="0"/>
              </a:rPr>
              <a:t>Bill Emerson, CEO, Quicken Loans</a:t>
            </a:r>
          </a:p>
          <a:p>
            <a:r>
              <a:rPr lang="en-US" sz="3733" b="1" i="1" dirty="0">
                <a:latin typeface="Calibri" pitchFamily="34" charset="0"/>
                <a:cs typeface="Calibri" pitchFamily="34" charset="0"/>
              </a:rPr>
              <a:t>Fortune</a:t>
            </a:r>
            <a:r>
              <a:rPr lang="en-US" sz="3733" b="1" dirty="0">
                <a:latin typeface="Calibri" pitchFamily="34" charset="0"/>
                <a:cs typeface="Calibri" pitchFamily="34" charset="0"/>
              </a:rPr>
              <a:t> Best 100 Company to Work For 10 Years</a:t>
            </a:r>
          </a:p>
        </p:txBody>
      </p:sp>
    </p:spTree>
    <p:extLst>
      <p:ext uri="{BB962C8B-B14F-4D97-AF65-F5344CB8AC3E}">
        <p14:creationId xmlns:p14="http://schemas.microsoft.com/office/powerpoint/2010/main" val="5839143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G deck 150515-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542"/>
            <a:ext cx="12192000" cy="4355319"/>
          </a:xfrm>
          <a:prstGeom prst="rect">
            <a:avLst/>
          </a:prstGeom>
        </p:spPr>
      </p:pic>
      <p:pic>
        <p:nvPicPr>
          <p:cNvPr id="6" name="Picture 5" descr="AG deck 150515-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4963" y="4055827"/>
            <a:ext cx="1690624" cy="1267968"/>
          </a:xfrm>
          <a:prstGeom prst="rect">
            <a:avLst/>
          </a:prstGeom>
        </p:spPr>
      </p:pic>
      <p:sp>
        <p:nvSpPr>
          <p:cNvPr id="2" name="Title 1"/>
          <p:cNvSpPr>
            <a:spLocks noGrp="1"/>
          </p:cNvSpPr>
          <p:nvPr>
            <p:ph type="title"/>
          </p:nvPr>
        </p:nvSpPr>
        <p:spPr>
          <a:xfrm>
            <a:off x="0" y="0"/>
            <a:ext cx="12192000" cy="681891"/>
          </a:xfrm>
          <a:solidFill>
            <a:srgbClr val="181048"/>
          </a:solidFill>
        </p:spPr>
        <p:txBody>
          <a:bodyPr>
            <a:normAutofit fontScale="90000"/>
          </a:bodyPr>
          <a:lstStyle/>
          <a:p>
            <a:r>
              <a:rPr lang="en-US" dirty="0" smtClean="0">
                <a:solidFill>
                  <a:schemeClr val="bg1"/>
                </a:solidFill>
              </a:rPr>
              <a:t>THE PATH TO ENGAGEMENT AT MM</a:t>
            </a:r>
            <a:endParaRPr lang="en-US" dirty="0">
              <a:solidFill>
                <a:schemeClr val="bg1"/>
              </a:solidFill>
            </a:endParaRPr>
          </a:p>
        </p:txBody>
      </p:sp>
      <p:sp>
        <p:nvSpPr>
          <p:cNvPr id="13" name="Rectangle 12"/>
          <p:cNvSpPr/>
          <p:nvPr/>
        </p:nvSpPr>
        <p:spPr>
          <a:xfrm>
            <a:off x="3440196" y="5197641"/>
            <a:ext cx="3979145" cy="1323439"/>
          </a:xfrm>
          <a:prstGeom prst="rect">
            <a:avLst/>
          </a:prstGeom>
        </p:spPr>
        <p:txBody>
          <a:bodyPr wrap="square">
            <a:spAutoFit/>
          </a:bodyPr>
          <a:lstStyle/>
          <a:p>
            <a:pPr algn="ctr"/>
            <a:r>
              <a:rPr lang="en-US" sz="4000" b="1" dirty="0" smtClean="0">
                <a:solidFill>
                  <a:schemeClr val="bg1">
                    <a:lumMod val="85000"/>
                  </a:schemeClr>
                </a:solidFill>
              </a:rPr>
              <a:t>Trust &amp; Collaboration </a:t>
            </a:r>
            <a:endParaRPr lang="en-US" sz="4000" b="1" dirty="0">
              <a:solidFill>
                <a:schemeClr val="bg1">
                  <a:lumMod val="85000"/>
                </a:schemeClr>
              </a:solidFill>
            </a:endParaRPr>
          </a:p>
        </p:txBody>
      </p:sp>
      <p:grpSp>
        <p:nvGrpSpPr>
          <p:cNvPr id="19" name="Group 18"/>
          <p:cNvGrpSpPr/>
          <p:nvPr/>
        </p:nvGrpSpPr>
        <p:grpSpPr>
          <a:xfrm>
            <a:off x="5908580" y="1258978"/>
            <a:ext cx="6071385" cy="4064817"/>
            <a:chOff x="5451485" y="3260778"/>
            <a:chExt cx="4043217" cy="4064811"/>
          </a:xfrm>
        </p:grpSpPr>
        <p:sp>
          <p:nvSpPr>
            <p:cNvPr id="20" name="Rectangle 19"/>
            <p:cNvSpPr/>
            <p:nvPr/>
          </p:nvSpPr>
          <p:spPr>
            <a:xfrm>
              <a:off x="5451485" y="3260778"/>
              <a:ext cx="4043217" cy="2468876"/>
            </a:xfrm>
            <a:prstGeom prst="rect">
              <a:avLst/>
            </a:prstGeom>
            <a:solidFill>
              <a:schemeClr val="bg1">
                <a:lumMod val="85000"/>
              </a:schemeClr>
            </a:solidFill>
          </p:spPr>
          <p:txBody>
            <a:bodyPr wrap="square">
              <a:spAutoFit/>
            </a:bodyPr>
            <a:lstStyle/>
            <a:p>
              <a:pPr algn="ctr"/>
              <a:r>
                <a:rPr lang="en-US" sz="7200" b="1" dirty="0" smtClean="0"/>
                <a:t>Recognition &amp; Development</a:t>
              </a:r>
              <a:endParaRPr lang="en-US" sz="7200" b="1" dirty="0"/>
            </a:p>
          </p:txBody>
        </p:sp>
        <p:pic>
          <p:nvPicPr>
            <p:cNvPr id="21" name="Picture 20" descr="AG deck 150515-0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8548" y="5794611"/>
              <a:ext cx="1530980" cy="1530978"/>
            </a:xfrm>
            <a:prstGeom prst="rect">
              <a:avLst/>
            </a:prstGeom>
          </p:spPr>
        </p:pic>
      </p:grpSp>
      <p:pic>
        <p:nvPicPr>
          <p:cNvPr id="14" name="Picture 13" descr="AG deck 150515-0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2836" y="1673511"/>
            <a:ext cx="1690624" cy="1267968"/>
          </a:xfrm>
          <a:prstGeom prst="rect">
            <a:avLst/>
          </a:prstGeom>
        </p:spPr>
      </p:pic>
      <p:sp>
        <p:nvSpPr>
          <p:cNvPr id="15" name="Rectangle 14"/>
          <p:cNvSpPr/>
          <p:nvPr/>
        </p:nvSpPr>
        <p:spPr>
          <a:xfrm>
            <a:off x="-47159" y="2742448"/>
            <a:ext cx="4628603" cy="1323439"/>
          </a:xfrm>
          <a:prstGeom prst="rect">
            <a:avLst/>
          </a:prstGeom>
        </p:spPr>
        <p:txBody>
          <a:bodyPr wrap="square">
            <a:spAutoFit/>
          </a:bodyPr>
          <a:lstStyle/>
          <a:p>
            <a:pPr algn="ctr"/>
            <a:r>
              <a:rPr lang="en-US" sz="4000" b="1" dirty="0" smtClean="0">
                <a:solidFill>
                  <a:schemeClr val="bg1">
                    <a:lumMod val="85000"/>
                  </a:schemeClr>
                </a:solidFill>
              </a:rPr>
              <a:t>Communication &amp; Feedback</a:t>
            </a:r>
            <a:endParaRPr lang="en-US" sz="4000" b="1" dirty="0">
              <a:solidFill>
                <a:schemeClr val="bg1">
                  <a:lumMod val="85000"/>
                </a:schemeClr>
              </a:solidFill>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234" y="5244714"/>
            <a:ext cx="2123287" cy="1327837"/>
          </a:xfrm>
          <a:prstGeom prst="rect">
            <a:avLst/>
          </a:prstGeom>
        </p:spPr>
      </p:pic>
    </p:spTree>
    <p:extLst>
      <p:ext uri="{BB962C8B-B14F-4D97-AF65-F5344CB8AC3E}">
        <p14:creationId xmlns:p14="http://schemas.microsoft.com/office/powerpoint/2010/main" val="111736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9447" y="-205152"/>
            <a:ext cx="10972800" cy="1143000"/>
          </a:xfrm>
        </p:spPr>
        <p:txBody>
          <a:bodyPr>
            <a:noAutofit/>
          </a:bodyPr>
          <a:lstStyle/>
          <a:p>
            <a:pPr>
              <a:defRPr/>
            </a:pPr>
            <a:r>
              <a:rPr lang="en-US" sz="4267" b="1" dirty="0"/>
              <a:t>Concern #2: Recognition </a:t>
            </a:r>
            <a:r>
              <a:rPr lang="en-US" sz="4267" b="1" dirty="0" smtClean="0"/>
              <a:t>&amp; Development</a:t>
            </a:r>
            <a:endParaRPr lang="en-US" sz="4267" b="1" dirty="0"/>
          </a:p>
        </p:txBody>
      </p:sp>
      <p:sp>
        <p:nvSpPr>
          <p:cNvPr id="9" name="TextBox 3"/>
          <p:cNvSpPr txBox="1">
            <a:spLocks noChangeArrowheads="1"/>
          </p:cNvSpPr>
          <p:nvPr/>
        </p:nvSpPr>
        <p:spPr bwMode="auto">
          <a:xfrm>
            <a:off x="1119447" y="651707"/>
            <a:ext cx="10668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a:solidFill>
                  <a:srgbClr val="C00000"/>
                </a:solidFill>
                <a:latin typeface="+mj-lt"/>
              </a:rPr>
              <a:t>Employees</a:t>
            </a:r>
            <a:r>
              <a:rPr lang="en-US" altLang="en-US" dirty="0">
                <a:latin typeface="+mj-lt"/>
              </a:rPr>
              <a:t> told us we need to get better at </a:t>
            </a:r>
            <a:r>
              <a:rPr lang="en-US" altLang="en-US">
                <a:latin typeface="+mj-lt"/>
              </a:rPr>
              <a:t>providing recognition &amp; professional development opportunities.</a:t>
            </a:r>
            <a:endParaRPr lang="en-US" altLang="en-US" dirty="0">
              <a:latin typeface="+mj-lt"/>
            </a:endParaRPr>
          </a:p>
        </p:txBody>
      </p:sp>
      <p:graphicFrame>
        <p:nvGraphicFramePr>
          <p:cNvPr id="10" name="Table 9"/>
          <p:cNvGraphicFramePr>
            <a:graphicFrameLocks noGrp="1"/>
          </p:cNvGraphicFramePr>
          <p:nvPr>
            <p:extLst/>
          </p:nvPr>
        </p:nvGraphicFramePr>
        <p:xfrm>
          <a:off x="1185333" y="1994427"/>
          <a:ext cx="7518400" cy="3959655"/>
        </p:xfrm>
        <a:graphic>
          <a:graphicData uri="http://schemas.openxmlformats.org/drawingml/2006/table">
            <a:tbl>
              <a:tblPr firstRow="1" bandRow="1">
                <a:tableStyleId>{5C22544A-7EE6-4342-B048-85BDC9FD1C3A}</a:tableStyleId>
              </a:tblPr>
              <a:tblGrid>
                <a:gridCol w="7518400">
                  <a:extLst>
                    <a:ext uri="{9D8B030D-6E8A-4147-A177-3AD203B41FA5}">
                      <a16:colId xmlns:a16="http://schemas.microsoft.com/office/drawing/2014/main" xmlns="" val="20000"/>
                    </a:ext>
                  </a:extLst>
                </a:gridCol>
              </a:tblGrid>
              <a:tr h="2892839">
                <a:tc>
                  <a:txBody>
                    <a:bodyPr/>
                    <a:lstStyle/>
                    <a:p>
                      <a:r>
                        <a:rPr lang="en-US" sz="5300" dirty="0" smtClean="0"/>
                        <a:t>I am satisfied</a:t>
                      </a:r>
                      <a:r>
                        <a:rPr lang="en-US" sz="5300" baseline="0" dirty="0" smtClean="0"/>
                        <a:t> with the recognition I receive for doing a good job</a:t>
                      </a:r>
                      <a:endParaRPr lang="en-US" sz="5300" dirty="0"/>
                    </a:p>
                  </a:txBody>
                  <a:tcPr marT="45728" marB="45728">
                    <a:solidFill>
                      <a:srgbClr val="002060"/>
                    </a:solidFill>
                  </a:tcPr>
                </a:tc>
                <a:extLst>
                  <a:ext uri="{0D108BD9-81ED-4DB2-BD59-A6C34878D82A}">
                    <a16:rowId xmlns:a16="http://schemas.microsoft.com/office/drawing/2014/main" xmlns="" val="10000"/>
                  </a:ext>
                </a:extLst>
              </a:tr>
              <a:tr h="1066816">
                <a:tc>
                  <a:txBody>
                    <a:bodyPr/>
                    <a:lstStyle/>
                    <a:p>
                      <a:pPr algn="ctr"/>
                      <a:r>
                        <a:rPr lang="en-US" sz="6400" b="1" dirty="0" smtClean="0">
                          <a:solidFill>
                            <a:schemeClr val="bg1"/>
                          </a:solidFill>
                        </a:rPr>
                        <a:t>3.53</a:t>
                      </a:r>
                      <a:endParaRPr lang="en-US" sz="6400" b="1" dirty="0">
                        <a:solidFill>
                          <a:schemeClr val="bg1"/>
                        </a:solidFill>
                      </a:endParaRPr>
                    </a:p>
                  </a:txBody>
                  <a:tcPr marT="45728" marB="45728">
                    <a:solidFill>
                      <a:srgbClr val="002060"/>
                    </a:solidFill>
                  </a:tcPr>
                </a:tc>
                <a:extLst>
                  <a:ext uri="{0D108BD9-81ED-4DB2-BD59-A6C34878D82A}">
                    <a16:rowId xmlns:a16="http://schemas.microsoft.com/office/drawing/2014/main" xmlns="" val="10001"/>
                  </a:ext>
                </a:extLst>
              </a:tr>
            </a:tbl>
          </a:graphicData>
        </a:graphic>
      </p:graphicFrame>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3200" y="2224832"/>
            <a:ext cx="2540000" cy="3498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3447" y="5059762"/>
            <a:ext cx="2123287" cy="1327837"/>
          </a:xfrm>
          <a:prstGeom prst="rect">
            <a:avLst/>
          </a:prstGeom>
        </p:spPr>
      </p:pic>
    </p:spTree>
    <p:extLst>
      <p:ext uri="{BB962C8B-B14F-4D97-AF65-F5344CB8AC3E}">
        <p14:creationId xmlns:p14="http://schemas.microsoft.com/office/powerpoint/2010/main" val="17403781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035" y="2332037"/>
            <a:ext cx="12404035" cy="4525963"/>
          </a:xfrm>
        </p:spPr>
        <p:txBody>
          <a:bodyPr>
            <a:noAutofit/>
          </a:bodyPr>
          <a:lstStyle/>
          <a:p>
            <a:pPr marL="0" indent="0" algn="ctr">
              <a:lnSpc>
                <a:spcPct val="80000"/>
              </a:lnSpc>
              <a:buNone/>
            </a:pPr>
            <a:r>
              <a:rPr lang="en-US" sz="11500" b="1" smtClean="0">
                <a:solidFill>
                  <a:schemeClr val="accent2"/>
                </a:solidFill>
              </a:rPr>
              <a:t>Development</a:t>
            </a:r>
            <a:endParaRPr lang="en-US" sz="11500" b="1" dirty="0">
              <a:solidFill>
                <a:schemeClr val="tx2"/>
              </a:solidFill>
            </a:endParaRPr>
          </a:p>
        </p:txBody>
      </p:sp>
    </p:spTree>
    <p:extLst>
      <p:ext uri="{BB962C8B-B14F-4D97-AF65-F5344CB8AC3E}">
        <p14:creationId xmlns:p14="http://schemas.microsoft.com/office/powerpoint/2010/main" val="1084044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343433"/>
            <a:ext cx="12404035" cy="4525963"/>
          </a:xfrm>
        </p:spPr>
        <p:txBody>
          <a:bodyPr>
            <a:noAutofit/>
          </a:bodyPr>
          <a:lstStyle/>
          <a:p>
            <a:pPr marL="0" indent="0" algn="ctr">
              <a:lnSpc>
                <a:spcPct val="80000"/>
              </a:lnSpc>
              <a:buNone/>
            </a:pPr>
            <a:r>
              <a:rPr lang="en-US" sz="7200" b="1" dirty="0">
                <a:solidFill>
                  <a:schemeClr val="tx2"/>
                </a:solidFill>
              </a:rPr>
              <a:t>Managers </a:t>
            </a:r>
            <a:r>
              <a:rPr lang="en-US" sz="7200" b="1" dirty="0" smtClean="0">
                <a:solidFill>
                  <a:schemeClr val="accent2"/>
                </a:solidFill>
              </a:rPr>
              <a:t>develop </a:t>
            </a:r>
            <a:r>
              <a:rPr lang="en-US" sz="7200" b="1" dirty="0" smtClean="0">
                <a:solidFill>
                  <a:schemeClr val="tx2"/>
                </a:solidFill>
              </a:rPr>
              <a:t>people</a:t>
            </a:r>
            <a:endParaRPr lang="en-US" sz="7200" b="1" dirty="0">
              <a:solidFill>
                <a:schemeClr val="tx2"/>
              </a:solidFill>
            </a:endParaRPr>
          </a:p>
        </p:txBody>
      </p:sp>
      <p:pic>
        <p:nvPicPr>
          <p:cNvPr id="2" name="Picture 1" descr="cardiac-nurse.jpg"/>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3402496" y="1491504"/>
            <a:ext cx="4747592" cy="4979992"/>
          </a:xfrm>
          <a:prstGeom prst="rect">
            <a:avLst/>
          </a:prstGeom>
        </p:spPr>
      </p:pic>
    </p:spTree>
    <p:extLst>
      <p:ext uri="{BB962C8B-B14F-4D97-AF65-F5344CB8AC3E}">
        <p14:creationId xmlns:p14="http://schemas.microsoft.com/office/powerpoint/2010/main" val="20863848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8627" y="930627"/>
            <a:ext cx="10880033" cy="4243802"/>
          </a:xfrm>
        </p:spPr>
        <p:txBody>
          <a:bodyPr>
            <a:noAutofit/>
          </a:bodyPr>
          <a:lstStyle/>
          <a:p>
            <a:pPr algn="r">
              <a:lnSpc>
                <a:spcPct val="80000"/>
              </a:lnSpc>
            </a:pPr>
            <a:r>
              <a:rPr lang="en-US" sz="9600" b="1" dirty="0" smtClean="0">
                <a:solidFill>
                  <a:srgbClr val="002060"/>
                </a:solidFill>
                <a:latin typeface="Calibri" pitchFamily="34" charset="0"/>
                <a:cs typeface="Calibri" pitchFamily="34" charset="0"/>
              </a:rPr>
              <a:t>Do your people feel </a:t>
            </a:r>
            <a:r>
              <a:rPr lang="en-US" sz="9600" b="1" dirty="0" smtClean="0">
                <a:solidFill>
                  <a:srgbClr val="FF8803"/>
                </a:solidFill>
                <a:effectLst>
                  <a:outerShdw blurRad="38100" dist="38100" dir="2700000" algn="tl">
                    <a:srgbClr val="000000">
                      <a:alpha val="43137"/>
                    </a:srgbClr>
                  </a:outerShdw>
                </a:effectLst>
                <a:latin typeface="Calibri" pitchFamily="34" charset="0"/>
                <a:cs typeface="Calibri" pitchFamily="34" charset="0"/>
              </a:rPr>
              <a:t>coached</a:t>
            </a:r>
            <a:r>
              <a:rPr lang="en-US" sz="9600" b="1" dirty="0">
                <a:solidFill>
                  <a:srgbClr val="002060"/>
                </a:solidFill>
                <a:latin typeface="Calibri" pitchFamily="34" charset="0"/>
                <a:cs typeface="Calibri" pitchFamily="34" charset="0"/>
              </a:rPr>
              <a:t> </a:t>
            </a:r>
            <a:r>
              <a:rPr lang="en-US" sz="9600" b="1" dirty="0" smtClean="0">
                <a:solidFill>
                  <a:srgbClr val="002060"/>
                </a:solidFill>
                <a:latin typeface="Calibri" pitchFamily="34" charset="0"/>
                <a:cs typeface="Calibri" pitchFamily="34" charset="0"/>
              </a:rPr>
              <a:t>as individuals?</a:t>
            </a:r>
            <a:endParaRPr lang="en-US" sz="9600" b="1" dirty="0">
              <a:solidFill>
                <a:srgbClr val="002060"/>
              </a:solidFill>
              <a:latin typeface="Calibri" pitchFamily="34" charset="0"/>
              <a:cs typeface="Calibri" pitchFamily="34" charset="0"/>
            </a:endParaRPr>
          </a:p>
        </p:txBody>
      </p:sp>
    </p:spTree>
    <p:extLst>
      <p:ext uri="{BB962C8B-B14F-4D97-AF65-F5344CB8AC3E}">
        <p14:creationId xmlns:p14="http://schemas.microsoft.com/office/powerpoint/2010/main" val="2890605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9600" b="1" dirty="0">
                <a:solidFill>
                  <a:schemeClr val="accent2"/>
                </a:solidFill>
              </a:rPr>
              <a:t>What if</a:t>
            </a:r>
            <a:r>
              <a:rPr lang="is-IS" sz="9600" b="1" dirty="0">
                <a:solidFill>
                  <a:schemeClr val="accent2"/>
                </a:solidFill>
              </a:rPr>
              <a:t>…</a:t>
            </a:r>
            <a:endParaRPr lang="en-US" sz="9600" b="1" dirty="0">
              <a:solidFill>
                <a:schemeClr val="accent2"/>
              </a:solidFill>
            </a:endParaRPr>
          </a:p>
        </p:txBody>
      </p:sp>
      <p:sp>
        <p:nvSpPr>
          <p:cNvPr id="5" name="Subtitle 2"/>
          <p:cNvSpPr txBox="1">
            <a:spLocks/>
          </p:cNvSpPr>
          <p:nvPr/>
        </p:nvSpPr>
        <p:spPr>
          <a:xfrm>
            <a:off x="609602" y="1485281"/>
            <a:ext cx="10682989" cy="457376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8666" b="1" dirty="0">
                <a:solidFill>
                  <a:schemeClr val="tx2"/>
                </a:solidFill>
                <a:effectLst>
                  <a:outerShdw blurRad="38100" dist="38100" dir="2700000" algn="tl">
                    <a:srgbClr val="000000">
                      <a:alpha val="43137"/>
                    </a:srgbClr>
                  </a:outerShdw>
                </a:effectLst>
                <a:latin typeface="+mj-lt"/>
              </a:rPr>
              <a:t>What if you knew each team member’s </a:t>
            </a:r>
            <a:r>
              <a:rPr lang="en-US" sz="8666" b="1" dirty="0">
                <a:solidFill>
                  <a:schemeClr val="accent2"/>
                </a:solidFill>
                <a:effectLst>
                  <a:outerShdw blurRad="38100" dist="38100" dir="2700000" algn="tl">
                    <a:srgbClr val="000000">
                      <a:alpha val="43137"/>
                    </a:srgbClr>
                  </a:outerShdw>
                </a:effectLst>
                <a:latin typeface="+mj-lt"/>
              </a:rPr>
              <a:t>motivators</a:t>
            </a:r>
            <a:r>
              <a:rPr lang="en-US" sz="8666" b="1" dirty="0">
                <a:solidFill>
                  <a:schemeClr val="tx2"/>
                </a:solidFill>
                <a:effectLst>
                  <a:outerShdw blurRad="38100" dist="38100" dir="2700000" algn="tl">
                    <a:srgbClr val="000000">
                      <a:alpha val="43137"/>
                    </a:srgbClr>
                  </a:outerShdw>
                </a:effectLst>
                <a:latin typeface="+mj-lt"/>
              </a:rPr>
              <a:t>?</a:t>
            </a:r>
          </a:p>
        </p:txBody>
      </p:sp>
    </p:spTree>
    <p:extLst>
      <p:ext uri="{BB962C8B-B14F-4D97-AF65-F5344CB8AC3E}">
        <p14:creationId xmlns:p14="http://schemas.microsoft.com/office/powerpoint/2010/main" val="1496127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494" y="599751"/>
            <a:ext cx="5502463" cy="5562600"/>
          </a:xfrm>
          <a:prstGeom prst="rect">
            <a:avLst/>
          </a:prstGeom>
        </p:spPr>
      </p:pic>
      <p:sp>
        <p:nvSpPr>
          <p:cNvPr id="3" name="Title 1"/>
          <p:cNvSpPr txBox="1">
            <a:spLocks/>
          </p:cNvSpPr>
          <p:nvPr/>
        </p:nvSpPr>
        <p:spPr>
          <a:xfrm>
            <a:off x="1667565" y="57502"/>
            <a:ext cx="9000435"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Open Sans"/>
                <a:ea typeface="+mj-ea"/>
                <a:cs typeface="Open Sans"/>
              </a:defRPr>
            </a:lvl1pPr>
          </a:lstStyle>
          <a:p>
            <a:pPr algn="l"/>
            <a:r>
              <a:rPr lang="en-US" dirty="0">
                <a:solidFill>
                  <a:schemeClr val="bg1"/>
                </a:solidFill>
                <a:latin typeface="Viga"/>
                <a:cs typeface="Viga"/>
              </a:rPr>
              <a:t>Motivators Assessment Profile</a:t>
            </a:r>
          </a:p>
        </p:txBody>
      </p:sp>
      <p:pic>
        <p:nvPicPr>
          <p:cNvPr id="8" name="Picture 7" descr="indivd assessment logo.ai"/>
          <p:cNvPicPr>
            <a:picLocks noChangeAspect="1"/>
          </p:cNvPicPr>
          <p:nvPr/>
        </p:nvPicPr>
        <p:blipFill rotWithShape="1">
          <a:blip r:embed="rId4" cstate="email">
            <a:extLst>
              <a:ext uri="{28A0092B-C50C-407E-A947-70E740481C1C}">
                <a14:useLocalDpi xmlns:a14="http://schemas.microsoft.com/office/drawing/2010/main"/>
              </a:ext>
            </a:extLst>
          </a:blip>
          <a:srcRect l="11477" t="26716" r="43973" b="30513"/>
          <a:stretch/>
        </p:blipFill>
        <p:spPr>
          <a:xfrm>
            <a:off x="4979968" y="1741239"/>
            <a:ext cx="6451595" cy="2256139"/>
          </a:xfrm>
          <a:prstGeom prst="rect">
            <a:avLst/>
          </a:prstGeom>
        </p:spPr>
      </p:pic>
    </p:spTree>
    <p:extLst>
      <p:ext uri="{BB962C8B-B14F-4D97-AF65-F5344CB8AC3E}">
        <p14:creationId xmlns:p14="http://schemas.microsoft.com/office/powerpoint/2010/main" val="521676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667566" y="57502"/>
            <a:ext cx="7443791"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Open Sans"/>
                <a:ea typeface="+mj-ea"/>
                <a:cs typeface="Open Sans"/>
              </a:defRPr>
            </a:lvl1pPr>
          </a:lstStyle>
          <a:p>
            <a:pPr algn="l"/>
            <a:r>
              <a:rPr lang="en-US" dirty="0">
                <a:solidFill>
                  <a:schemeClr val="bg1"/>
                </a:solidFill>
                <a:latin typeface="Viga"/>
                <a:cs typeface="Viga"/>
              </a:rPr>
              <a:t>Identities</a:t>
            </a:r>
          </a:p>
        </p:txBody>
      </p:sp>
      <p:pic>
        <p:nvPicPr>
          <p:cNvPr id="4" name="Picture 3"/>
          <p:cNvPicPr>
            <a:picLocks noChangeAspect="1"/>
          </p:cNvPicPr>
          <p:nvPr/>
        </p:nvPicPr>
        <p:blipFill>
          <a:blip r:embed="rId3"/>
          <a:stretch>
            <a:fillRect/>
          </a:stretch>
        </p:blipFill>
        <p:spPr>
          <a:xfrm>
            <a:off x="556931" y="792514"/>
            <a:ext cx="11069707" cy="4404077"/>
          </a:xfrm>
          <a:prstGeom prst="rect">
            <a:avLst/>
          </a:prstGeom>
        </p:spPr>
      </p:pic>
    </p:spTree>
    <p:extLst>
      <p:ext uri="{BB962C8B-B14F-4D97-AF65-F5344CB8AC3E}">
        <p14:creationId xmlns:p14="http://schemas.microsoft.com/office/powerpoint/2010/main" val="6083212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633882" y="-122972"/>
            <a:ext cx="9000435"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Open Sans"/>
                <a:ea typeface="+mj-ea"/>
                <a:cs typeface="Open Sans"/>
              </a:defRPr>
            </a:lvl1pPr>
          </a:lstStyle>
          <a:p>
            <a:r>
              <a:rPr lang="en-US" sz="6400" b="1" smtClean="0">
                <a:solidFill>
                  <a:schemeClr val="tx2"/>
                </a:solidFill>
                <a:latin typeface="Viga"/>
                <a:cs typeface="Viga"/>
              </a:rPr>
              <a:t>Motivators</a:t>
            </a:r>
            <a:endParaRPr lang="en-US" sz="6400" b="1" dirty="0">
              <a:solidFill>
                <a:schemeClr val="tx2"/>
              </a:solidFill>
              <a:latin typeface="Viga"/>
              <a:cs typeface="Viga"/>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00399" y="1512026"/>
            <a:ext cx="5867400" cy="4114203"/>
          </a:xfrm>
          <a:prstGeom prst="rect">
            <a:avLst/>
          </a:prstGeom>
          <a:ln>
            <a:solidFill>
              <a:srgbClr val="0073CF"/>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3197351" y="5626229"/>
            <a:ext cx="5870448" cy="917551"/>
          </a:xfrm>
          <a:prstGeom prst="rect">
            <a:avLst/>
          </a:prstGeom>
          <a:ln>
            <a:solidFill>
              <a:srgbClr val="0073CF"/>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6611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667566" y="-147034"/>
            <a:ext cx="9000435"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Open Sans"/>
                <a:ea typeface="+mj-ea"/>
                <a:cs typeface="Open Sans"/>
              </a:defRPr>
            </a:lvl1pPr>
          </a:lstStyle>
          <a:p>
            <a:r>
              <a:rPr lang="en-US" sz="6400" b="1" dirty="0" smtClean="0">
                <a:solidFill>
                  <a:schemeClr val="tx2"/>
                </a:solidFill>
                <a:latin typeface="Viga"/>
                <a:cs typeface="Viga"/>
              </a:rPr>
              <a:t>Identities</a:t>
            </a:r>
            <a:endParaRPr lang="en-US" sz="6400" b="1" dirty="0">
              <a:solidFill>
                <a:schemeClr val="tx2"/>
              </a:solidFill>
              <a:latin typeface="Viga"/>
              <a:cs typeface="Viga"/>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7566" y="1322991"/>
            <a:ext cx="5282320" cy="5121737"/>
          </a:xfrm>
          <a:prstGeom prst="rect">
            <a:avLst/>
          </a:prstGeom>
          <a:ln>
            <a:solidFill>
              <a:srgbClr val="4F81BD"/>
            </a:solidFill>
          </a:ln>
          <a:effectLst>
            <a:outerShdw blurRad="292100" dist="139700" dir="2700000" algn="tl" rotWithShape="0">
              <a:srgbClr val="333333">
                <a:alpha val="65000"/>
              </a:srgbClr>
            </a:outerShdw>
          </a:effectLst>
        </p:spPr>
      </p:pic>
      <p:sp>
        <p:nvSpPr>
          <p:cNvPr id="8" name="Subtitle 1"/>
          <p:cNvSpPr>
            <a:spLocks noGrp="1"/>
          </p:cNvSpPr>
          <p:nvPr>
            <p:ph type="subTitle" idx="1"/>
          </p:nvPr>
        </p:nvSpPr>
        <p:spPr>
          <a:xfrm>
            <a:off x="7199396" y="1667737"/>
            <a:ext cx="3929815" cy="4573767"/>
          </a:xfrm>
        </p:spPr>
        <p:txBody>
          <a:bodyPr>
            <a:normAutofit/>
          </a:bodyPr>
          <a:lstStyle/>
          <a:p>
            <a:r>
              <a:rPr lang="en-US" dirty="0"/>
              <a:t>Who Are They?</a:t>
            </a:r>
          </a:p>
          <a:p>
            <a:r>
              <a:rPr lang="en-US" dirty="0"/>
              <a:t>Characteristics?</a:t>
            </a:r>
          </a:p>
          <a:p>
            <a:r>
              <a:rPr lang="en-US" dirty="0"/>
              <a:t>Where They Thrive</a:t>
            </a:r>
          </a:p>
          <a:p>
            <a:r>
              <a:rPr lang="en-US" dirty="0"/>
              <a:t>How to Enhance Your Value and Accomplish More</a:t>
            </a:r>
          </a:p>
          <a:p>
            <a:r>
              <a:rPr lang="en-US" dirty="0"/>
              <a:t>How to Address Blind Spots and Potential Conflicts</a:t>
            </a:r>
          </a:p>
        </p:txBody>
      </p:sp>
    </p:spTree>
    <p:extLst>
      <p:ext uri="{BB962C8B-B14F-4D97-AF65-F5344CB8AC3E}">
        <p14:creationId xmlns:p14="http://schemas.microsoft.com/office/powerpoint/2010/main" val="1954946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Ribbon 1"/>
          <p:cNvSpPr/>
          <p:nvPr/>
        </p:nvSpPr>
        <p:spPr>
          <a:xfrm rot="20766318">
            <a:off x="-2951877" y="769435"/>
            <a:ext cx="15207315" cy="1324691"/>
          </a:xfrm>
          <a:prstGeom prst="ribbon">
            <a:avLst/>
          </a:prstGeom>
          <a:solidFill>
            <a:srgbClr val="FF8803"/>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867" cap="all" dirty="0">
                <a:latin typeface="Berlin Sans FB" pitchFamily="34" charset="0"/>
              </a:rPr>
              <a:t>Congratulations</a:t>
            </a:r>
          </a:p>
        </p:txBody>
      </p:sp>
      <p:sp>
        <p:nvSpPr>
          <p:cNvPr id="5" name="Title 1"/>
          <p:cNvSpPr>
            <a:spLocks noGrp="1"/>
          </p:cNvSpPr>
          <p:nvPr>
            <p:ph type="title"/>
          </p:nvPr>
        </p:nvSpPr>
        <p:spPr>
          <a:xfrm>
            <a:off x="-1419726" y="1792099"/>
            <a:ext cx="12911064" cy="4217151"/>
          </a:xfrm>
        </p:spPr>
        <p:txBody>
          <a:bodyPr>
            <a:noAutofit/>
          </a:bodyPr>
          <a:lstStyle/>
          <a:p>
            <a:pPr algn="r">
              <a:lnSpc>
                <a:spcPct val="80000"/>
              </a:lnSpc>
            </a:pPr>
            <a:r>
              <a:rPr lang="en-US" sz="10700" b="1" dirty="0">
                <a:solidFill>
                  <a:srgbClr val="002060"/>
                </a:solidFill>
                <a:latin typeface="Calibri" pitchFamily="34" charset="0"/>
                <a:cs typeface="Calibri" pitchFamily="34" charset="0"/>
              </a:rPr>
              <a:t>YOU </a:t>
            </a:r>
            <a:br>
              <a:rPr lang="en-US" sz="10700" b="1" dirty="0">
                <a:solidFill>
                  <a:srgbClr val="002060"/>
                </a:solidFill>
                <a:latin typeface="Calibri" pitchFamily="34" charset="0"/>
                <a:cs typeface="Calibri" pitchFamily="34" charset="0"/>
              </a:rPr>
            </a:br>
            <a:r>
              <a:rPr lang="en-US" sz="6600" b="1" dirty="0">
                <a:solidFill>
                  <a:srgbClr val="002060"/>
                </a:solidFill>
                <a:latin typeface="Calibri" pitchFamily="34" charset="0"/>
                <a:cs typeface="Calibri" pitchFamily="34" charset="0"/>
              </a:rPr>
              <a:t>own the </a:t>
            </a:r>
            <a:r>
              <a:rPr lang="en-US" sz="6600" b="1" dirty="0" smtClean="0">
                <a:solidFill>
                  <a:srgbClr val="002060"/>
                </a:solidFill>
                <a:latin typeface="Calibri" pitchFamily="34" charset="0"/>
                <a:cs typeface="Calibri" pitchFamily="34" charset="0"/>
              </a:rPr>
              <a:t>Michigan Medicine </a:t>
            </a:r>
            <a:r>
              <a:rPr lang="en-US" sz="10700" b="1" cap="small" dirty="0" smtClean="0">
                <a:solidFill>
                  <a:srgbClr val="FF8803"/>
                </a:solidFill>
                <a:latin typeface="Arial Black" pitchFamily="34" charset="0"/>
                <a:cs typeface="Calibri" pitchFamily="34" charset="0"/>
              </a:rPr>
              <a:t>culture</a:t>
            </a:r>
            <a:r>
              <a:rPr lang="en-US" sz="10700" b="1" cap="small" dirty="0">
                <a:solidFill>
                  <a:srgbClr val="FF8803"/>
                </a:solidFill>
                <a:latin typeface="Arial Black" pitchFamily="34" charset="0"/>
                <a:cs typeface="Calibri" pitchFamily="34" charset="0"/>
              </a:rPr>
              <a:t>!</a:t>
            </a:r>
            <a:endParaRPr lang="en-US" sz="22100" b="1" cap="small" dirty="0">
              <a:solidFill>
                <a:srgbClr val="FF8803"/>
              </a:solidFill>
              <a:latin typeface="Arial Black" pitchFamily="34" charset="0"/>
              <a:cs typeface="Calibri" pitchFamily="34" charset="0"/>
            </a:endParaRPr>
          </a:p>
        </p:txBody>
      </p:sp>
    </p:spTree>
    <p:extLst>
      <p:ext uri="{BB962C8B-B14F-4D97-AF65-F5344CB8AC3E}">
        <p14:creationId xmlns:p14="http://schemas.microsoft.com/office/powerpoint/2010/main" val="19705850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8539" y="1116134"/>
            <a:ext cx="6024265" cy="5038106"/>
          </a:xfrm>
        </p:spPr>
        <p:txBody>
          <a:bodyPr>
            <a:normAutofit fontScale="92500" lnSpcReduction="10000"/>
          </a:bodyPr>
          <a:lstStyle/>
          <a:p>
            <a:pPr>
              <a:lnSpc>
                <a:spcPct val="120000"/>
              </a:lnSpc>
            </a:pPr>
            <a:r>
              <a:rPr lang="en-US" sz="4800" b="1" dirty="0">
                <a:solidFill>
                  <a:schemeClr val="tx2"/>
                </a:solidFill>
              </a:rPr>
              <a:t>Length: 15-30 minutes</a:t>
            </a:r>
          </a:p>
          <a:p>
            <a:pPr>
              <a:lnSpc>
                <a:spcPct val="120000"/>
              </a:lnSpc>
            </a:pPr>
            <a:r>
              <a:rPr lang="en-US" sz="4800" b="1" dirty="0">
                <a:solidFill>
                  <a:schemeClr val="accent2"/>
                </a:solidFill>
              </a:rPr>
              <a:t>Cadence: Every month</a:t>
            </a:r>
          </a:p>
          <a:p>
            <a:pPr>
              <a:lnSpc>
                <a:spcPct val="120000"/>
              </a:lnSpc>
            </a:pPr>
            <a:r>
              <a:rPr lang="en-US" sz="4800" b="1" dirty="0" smtClean="0">
                <a:solidFill>
                  <a:schemeClr val="tx2"/>
                </a:solidFill>
              </a:rPr>
              <a:t>Focus only on </a:t>
            </a:r>
            <a:r>
              <a:rPr lang="en-US" sz="4800" b="1" dirty="0">
                <a:solidFill>
                  <a:schemeClr val="tx2"/>
                </a:solidFill>
              </a:rPr>
              <a:t>career </a:t>
            </a:r>
            <a:r>
              <a:rPr lang="en-US" sz="4800" b="1" dirty="0" smtClean="0">
                <a:solidFill>
                  <a:schemeClr val="tx2"/>
                </a:solidFill>
              </a:rPr>
              <a:t>development</a:t>
            </a:r>
          </a:p>
          <a:p>
            <a:pPr>
              <a:lnSpc>
                <a:spcPct val="120000"/>
              </a:lnSpc>
            </a:pPr>
            <a:r>
              <a:rPr lang="en-US" sz="4800" b="1" dirty="0" smtClean="0">
                <a:solidFill>
                  <a:schemeClr val="accent2"/>
                </a:solidFill>
              </a:rPr>
              <a:t>Use an Individual Development Plan</a:t>
            </a:r>
            <a:endParaRPr lang="en-US" sz="4800" b="1" dirty="0">
              <a:solidFill>
                <a:schemeClr val="accent2"/>
              </a:solidFill>
            </a:endParaRPr>
          </a:p>
        </p:txBody>
      </p:sp>
      <p:sp>
        <p:nvSpPr>
          <p:cNvPr id="4" name="Title 1"/>
          <p:cNvSpPr txBox="1">
            <a:spLocks/>
          </p:cNvSpPr>
          <p:nvPr/>
        </p:nvSpPr>
        <p:spPr>
          <a:xfrm>
            <a:off x="776404" y="94166"/>
            <a:ext cx="10972800" cy="1154316"/>
          </a:xfrm>
          <a:prstGeom prst="rect">
            <a:avLst/>
          </a:prstGeom>
        </p:spPr>
        <p:txBody>
          <a:bodyP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400" b="1" dirty="0">
                <a:solidFill>
                  <a:schemeClr val="accent2"/>
                </a:solidFill>
              </a:rPr>
              <a:t>  Aspirational </a:t>
            </a:r>
            <a:r>
              <a:rPr lang="en-US" sz="6400" b="1" dirty="0" smtClean="0">
                <a:solidFill>
                  <a:schemeClr val="accent2"/>
                </a:solidFill>
              </a:rPr>
              <a:t>Career Conversations</a:t>
            </a:r>
            <a:endParaRPr lang="en-US" sz="6400" b="1" dirty="0">
              <a:solidFill>
                <a:schemeClr val="accent2"/>
              </a:solidFill>
            </a:endParaRPr>
          </a:p>
        </p:txBody>
      </p:sp>
      <p:pic>
        <p:nvPicPr>
          <p:cNvPr id="5" name="Picture 4" descr="business-manag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587" y="2266121"/>
            <a:ext cx="6341060" cy="2487923"/>
          </a:xfrm>
          <a:prstGeom prst="rect">
            <a:avLst/>
          </a:prstGeom>
          <a:ln>
            <a:solidFill>
              <a:schemeClr val="tx2"/>
            </a:solidFill>
          </a:ln>
        </p:spPr>
      </p:pic>
    </p:spTree>
    <p:extLst>
      <p:ext uri="{BB962C8B-B14F-4D97-AF65-F5344CB8AC3E}">
        <p14:creationId xmlns:p14="http://schemas.microsoft.com/office/powerpoint/2010/main" val="1981902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0245" y="1494320"/>
            <a:ext cx="6231660" cy="1405291"/>
          </a:xfrm>
        </p:spPr>
        <p:txBody>
          <a:bodyPr>
            <a:noAutofit/>
          </a:bodyPr>
          <a:lstStyle/>
          <a:p>
            <a:r>
              <a:rPr lang="en-US" sz="4400" b="1" dirty="0" smtClean="0">
                <a:solidFill>
                  <a:schemeClr val="accent1">
                    <a:lumMod val="50000"/>
                  </a:schemeClr>
                </a:solidFill>
              </a:rPr>
              <a:t> Now the #1 </a:t>
            </a:r>
            <a:r>
              <a:rPr lang="en-US" sz="4400" b="1" dirty="0">
                <a:solidFill>
                  <a:schemeClr val="accent1">
                    <a:lumMod val="50000"/>
                  </a:schemeClr>
                </a:solidFill>
              </a:rPr>
              <a:t>reason why employees </a:t>
            </a:r>
            <a:r>
              <a:rPr lang="en-US" sz="4400" b="1" dirty="0" smtClean="0">
                <a:solidFill>
                  <a:schemeClr val="accent1">
                    <a:lumMod val="50000"/>
                  </a:schemeClr>
                </a:solidFill>
              </a:rPr>
              <a:t>leave</a:t>
            </a:r>
          </a:p>
          <a:p>
            <a:pPr lvl="1">
              <a:buFont typeface="Courier New" charset="0"/>
              <a:buChar char="o"/>
            </a:pPr>
            <a:r>
              <a:rPr lang="en-US" sz="4000" b="1" dirty="0" smtClean="0">
                <a:solidFill>
                  <a:schemeClr val="accent2"/>
                </a:solidFill>
              </a:rPr>
              <a:t> A change </a:t>
            </a:r>
            <a:r>
              <a:rPr lang="en-US" sz="4000" b="1" dirty="0">
                <a:solidFill>
                  <a:schemeClr val="accent2"/>
                </a:solidFill>
              </a:rPr>
              <a:t>from just a few years ago when pay topped the </a:t>
            </a:r>
            <a:r>
              <a:rPr lang="en-US" sz="4000" b="1" dirty="0" smtClean="0">
                <a:solidFill>
                  <a:schemeClr val="accent2"/>
                </a:solidFill>
              </a:rPr>
              <a:t>list</a:t>
            </a:r>
            <a:endParaRPr lang="en-US" sz="4000" b="1" dirty="0">
              <a:solidFill>
                <a:schemeClr val="accent2"/>
              </a:solidFill>
            </a:endParaRPr>
          </a:p>
        </p:txBody>
      </p:sp>
      <p:sp>
        <p:nvSpPr>
          <p:cNvPr id="2" name="TextBox 1"/>
          <p:cNvSpPr txBox="1"/>
          <p:nvPr/>
        </p:nvSpPr>
        <p:spPr>
          <a:xfrm>
            <a:off x="1042953" y="4950468"/>
            <a:ext cx="5057058" cy="954107"/>
          </a:xfrm>
          <a:prstGeom prst="rect">
            <a:avLst/>
          </a:prstGeom>
          <a:noFill/>
        </p:spPr>
        <p:txBody>
          <a:bodyPr wrap="square" rtlCol="0">
            <a:spAutoFit/>
          </a:bodyPr>
          <a:lstStyle/>
          <a:p>
            <a:r>
              <a:rPr lang="en-US" sz="2800" i="1" dirty="0" smtClean="0"/>
              <a:t>Chicago Tribune—</a:t>
            </a:r>
            <a:r>
              <a:rPr lang="en-US" sz="2800" dirty="0" smtClean="0"/>
              <a:t>2016 Data from CEB Global Survey</a:t>
            </a:r>
            <a:endParaRPr lang="en-US" sz="2800" dirty="0"/>
          </a:p>
        </p:txBody>
      </p:sp>
      <p:pic>
        <p:nvPicPr>
          <p:cNvPr id="5" name="Picture 4"/>
          <p:cNvPicPr>
            <a:picLocks noChangeAspect="1"/>
          </p:cNvPicPr>
          <p:nvPr/>
        </p:nvPicPr>
        <p:blipFill rotWithShape="1">
          <a:blip r:embed="rId2"/>
          <a:srcRect l="55624"/>
          <a:stretch/>
        </p:blipFill>
        <p:spPr>
          <a:xfrm>
            <a:off x="7969350" y="0"/>
            <a:ext cx="5815789" cy="6858000"/>
          </a:xfrm>
          <a:prstGeom prst="rect">
            <a:avLst/>
          </a:prstGeom>
        </p:spPr>
      </p:pic>
      <p:sp>
        <p:nvSpPr>
          <p:cNvPr id="6" name="Title 1"/>
          <p:cNvSpPr>
            <a:spLocks noGrp="1"/>
          </p:cNvSpPr>
          <p:nvPr>
            <p:ph type="title"/>
          </p:nvPr>
        </p:nvSpPr>
        <p:spPr>
          <a:xfrm>
            <a:off x="758687" y="29739"/>
            <a:ext cx="11274286" cy="1143001"/>
          </a:xfrm>
        </p:spPr>
        <p:txBody>
          <a:bodyPr>
            <a:normAutofit/>
          </a:bodyPr>
          <a:lstStyle/>
          <a:p>
            <a:pPr eaLnBrk="1" hangingPunct="1"/>
            <a:r>
              <a:rPr lang="en-US" sz="5400" b="1" smtClean="0">
                <a:solidFill>
                  <a:srgbClr val="FF8803"/>
                </a:solidFill>
                <a:latin typeface="Calibri" charset="0"/>
              </a:rPr>
              <a:t>Lack of career development</a:t>
            </a:r>
            <a:endParaRPr lang="en-US" sz="5400" b="1" dirty="0">
              <a:solidFill>
                <a:srgbClr val="FF8803"/>
              </a:solidFill>
              <a:latin typeface="Calibri" charset="0"/>
            </a:endParaRPr>
          </a:p>
        </p:txBody>
      </p:sp>
    </p:spTree>
    <p:extLst>
      <p:ext uri="{BB962C8B-B14F-4D97-AF65-F5344CB8AC3E}">
        <p14:creationId xmlns:p14="http://schemas.microsoft.com/office/powerpoint/2010/main" val="1771027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5876"/>
            <a:ext cx="7136481" cy="4014271"/>
          </a:xfrm>
          <a:prstGeom prst="rect">
            <a:avLst/>
          </a:prstGeom>
        </p:spPr>
      </p:pic>
      <p:sp>
        <p:nvSpPr>
          <p:cNvPr id="7" name="Rectangle 6"/>
          <p:cNvSpPr/>
          <p:nvPr/>
        </p:nvSpPr>
        <p:spPr>
          <a:xfrm>
            <a:off x="-2" y="5574768"/>
            <a:ext cx="3823515" cy="12832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solidFill>
                  <a:schemeClr val="bg1"/>
                </a:solidFill>
              </a:ln>
              <a:solidFill>
                <a:schemeClr val="bg2"/>
              </a:solidFill>
            </a:endParaRPr>
          </a:p>
        </p:txBody>
      </p:sp>
      <p:sp>
        <p:nvSpPr>
          <p:cNvPr id="6" name="Oval Callout 5"/>
          <p:cNvSpPr/>
          <p:nvPr/>
        </p:nvSpPr>
        <p:spPr>
          <a:xfrm rot="190287" flipV="1">
            <a:off x="-421445" y="3460938"/>
            <a:ext cx="13432778" cy="4018363"/>
          </a:xfrm>
          <a:prstGeom prst="wedgeEllipseCallout">
            <a:avLst>
              <a:gd name="adj1" fmla="val -6078"/>
              <a:gd name="adj2" fmla="val 71773"/>
            </a:avLst>
          </a:prstGeom>
          <a:solidFill>
            <a:srgbClr val="FFC000"/>
          </a:solidFill>
          <a:ln w="50800">
            <a:solidFill>
              <a:srgbClr val="FF88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itle 1"/>
          <p:cNvSpPr>
            <a:spLocks noGrp="1"/>
          </p:cNvSpPr>
          <p:nvPr>
            <p:ph type="title"/>
          </p:nvPr>
        </p:nvSpPr>
        <p:spPr>
          <a:xfrm>
            <a:off x="77118" y="3788395"/>
            <a:ext cx="11699913" cy="3800072"/>
          </a:xfrm>
        </p:spPr>
        <p:txBody>
          <a:bodyPr>
            <a:noAutofit/>
          </a:bodyPr>
          <a:lstStyle/>
          <a:p>
            <a:pPr algn="ctr">
              <a:lnSpc>
                <a:spcPct val="90000"/>
              </a:lnSpc>
            </a:pPr>
            <a:r>
              <a:rPr lang="en-US" sz="5400" cap="small" dirty="0" smtClean="0">
                <a:solidFill>
                  <a:schemeClr val="tx2"/>
                </a:solidFill>
                <a:latin typeface="Handwriting - Dakota"/>
                <a:cs typeface="Handwriting - Dakota"/>
              </a:rPr>
              <a:t>“</a:t>
            </a:r>
            <a:r>
              <a:rPr lang="en-US" sz="5400" dirty="0" smtClean="0">
                <a:solidFill>
                  <a:schemeClr val="tx2"/>
                </a:solidFill>
                <a:latin typeface="Handwriting - Dakota"/>
                <a:cs typeface="Handwriting - Dakota"/>
              </a:rPr>
              <a:t>Telling people how valuable they are is the cheapest thing on earth, and yet curiously hard.”</a:t>
            </a:r>
            <a:r>
              <a:rPr lang="en-US" sz="5400" cap="small" dirty="0" smtClean="0">
                <a:solidFill>
                  <a:schemeClr val="tx2"/>
                </a:solidFill>
                <a:effectLst>
                  <a:outerShdw blurRad="38100" dist="38100" dir="2700000" algn="tl">
                    <a:srgbClr val="000000">
                      <a:alpha val="43137"/>
                    </a:srgbClr>
                  </a:outerShdw>
                </a:effectLst>
                <a:latin typeface="Handwriting - Dakota"/>
                <a:cs typeface="Handwriting - Dakota"/>
              </a:rPr>
              <a:t> </a:t>
            </a:r>
            <a:r>
              <a:rPr lang="en-US" sz="5400">
                <a:solidFill>
                  <a:schemeClr val="tx2"/>
                </a:solidFill>
                <a:latin typeface="Comic Sans MS"/>
                <a:cs typeface="Comic Sans MS"/>
              </a:rPr>
              <a:t/>
            </a:r>
            <a:br>
              <a:rPr lang="en-US" sz="5400">
                <a:solidFill>
                  <a:schemeClr val="tx2"/>
                </a:solidFill>
                <a:latin typeface="Comic Sans MS"/>
                <a:cs typeface="Comic Sans MS"/>
              </a:rPr>
            </a:br>
            <a:endParaRPr lang="en-US" sz="5400" dirty="0">
              <a:solidFill>
                <a:schemeClr val="tx2"/>
              </a:solidFill>
              <a:latin typeface="Comic Sans MS"/>
              <a:cs typeface="Comic Sans MS"/>
            </a:endParaRPr>
          </a:p>
        </p:txBody>
      </p:sp>
      <p:sp>
        <p:nvSpPr>
          <p:cNvPr id="3" name="Title 1"/>
          <p:cNvSpPr txBox="1">
            <a:spLocks/>
          </p:cNvSpPr>
          <p:nvPr/>
        </p:nvSpPr>
        <p:spPr>
          <a:xfrm>
            <a:off x="7260342" y="1816578"/>
            <a:ext cx="3887141" cy="99102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33" b="1" dirty="0" smtClean="0">
                <a:latin typeface="Calibri" pitchFamily="34" charset="0"/>
                <a:cs typeface="Calibri" pitchFamily="34" charset="0"/>
              </a:rPr>
              <a:t>Dr. Carol Bradford</a:t>
            </a:r>
            <a:endParaRPr lang="en-US" sz="3733" b="1" dirty="0">
              <a:latin typeface="Calibri" pitchFamily="34" charset="0"/>
              <a:cs typeface="Calibri" pitchFamily="34" charset="0"/>
            </a:endParaRPr>
          </a:p>
        </p:txBody>
      </p:sp>
    </p:spTree>
    <p:extLst>
      <p:ext uri="{BB962C8B-B14F-4D97-AF65-F5344CB8AC3E}">
        <p14:creationId xmlns:p14="http://schemas.microsoft.com/office/powerpoint/2010/main" val="10050092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035" y="2332037"/>
            <a:ext cx="12404035" cy="4525963"/>
          </a:xfrm>
        </p:spPr>
        <p:txBody>
          <a:bodyPr>
            <a:noAutofit/>
          </a:bodyPr>
          <a:lstStyle/>
          <a:p>
            <a:pPr marL="0" indent="0" algn="ctr">
              <a:lnSpc>
                <a:spcPct val="80000"/>
              </a:lnSpc>
              <a:buNone/>
            </a:pPr>
            <a:r>
              <a:rPr lang="en-US" sz="11500" b="1" dirty="0" smtClean="0">
                <a:solidFill>
                  <a:schemeClr val="accent2"/>
                </a:solidFill>
              </a:rPr>
              <a:t>Recognition</a:t>
            </a:r>
            <a:endParaRPr lang="en-US" sz="11500" b="1" dirty="0">
              <a:solidFill>
                <a:schemeClr val="tx2"/>
              </a:solidFill>
            </a:endParaRPr>
          </a:p>
        </p:txBody>
      </p:sp>
    </p:spTree>
    <p:extLst>
      <p:ext uri="{BB962C8B-B14F-4D97-AF65-F5344CB8AC3E}">
        <p14:creationId xmlns:p14="http://schemas.microsoft.com/office/powerpoint/2010/main" val="12095670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362954"/>
            <a:ext cx="3446962" cy="5165686"/>
          </a:xfrm>
          <a:prstGeom prst="rect">
            <a:avLst/>
          </a:prstGeom>
        </p:spPr>
      </p:pic>
      <p:sp>
        <p:nvSpPr>
          <p:cNvPr id="44036" name="Title 1"/>
          <p:cNvSpPr>
            <a:spLocks noGrp="1"/>
          </p:cNvSpPr>
          <p:nvPr>
            <p:ph type="title"/>
          </p:nvPr>
        </p:nvSpPr>
        <p:spPr>
          <a:xfrm>
            <a:off x="2009538" y="152401"/>
            <a:ext cx="8652928" cy="1143001"/>
          </a:xfrm>
        </p:spPr>
        <p:txBody>
          <a:bodyPr>
            <a:normAutofit/>
          </a:bodyPr>
          <a:lstStyle/>
          <a:p>
            <a:pPr algn="ctr"/>
            <a:r>
              <a:rPr lang="en-US" sz="7200" b="1" smtClean="0">
                <a:solidFill>
                  <a:schemeClr val="accent2"/>
                </a:solidFill>
                <a:latin typeface="+mn-lt"/>
                <a:cs typeface="Viga"/>
              </a:rPr>
              <a:t>Timely Recognition</a:t>
            </a:r>
            <a:endParaRPr lang="en-US" sz="7200" b="1" dirty="0">
              <a:solidFill>
                <a:schemeClr val="accent2"/>
              </a:solidFill>
              <a:latin typeface="+mn-lt"/>
              <a:cs typeface="Viga-Regular"/>
            </a:endParaRPr>
          </a:p>
        </p:txBody>
      </p:sp>
      <p:sp>
        <p:nvSpPr>
          <p:cNvPr id="2" name="Content Placeholder 1"/>
          <p:cNvSpPr>
            <a:spLocks noGrp="1"/>
          </p:cNvSpPr>
          <p:nvPr>
            <p:ph idx="1"/>
          </p:nvPr>
        </p:nvSpPr>
        <p:spPr>
          <a:xfrm>
            <a:off x="3925316" y="1791734"/>
            <a:ext cx="7552810" cy="4525962"/>
          </a:xfrm>
        </p:spPr>
        <p:txBody>
          <a:bodyPr rtlCol="0">
            <a:normAutofit/>
          </a:bodyPr>
          <a:lstStyle/>
          <a:p>
            <a:pPr marL="0" indent="0">
              <a:buNone/>
              <a:defRPr/>
            </a:pPr>
            <a:r>
              <a:rPr lang="en-US" sz="4800" dirty="0">
                <a:solidFill>
                  <a:schemeClr val="accent1">
                    <a:lumMod val="50000"/>
                  </a:schemeClr>
                </a:solidFill>
              </a:rPr>
              <a:t>How can you </a:t>
            </a:r>
            <a:r>
              <a:rPr lang="en-US" sz="4800" dirty="0" smtClean="0">
                <a:solidFill>
                  <a:schemeClr val="accent1">
                    <a:lumMod val="50000"/>
                  </a:schemeClr>
                </a:solidFill>
              </a:rPr>
              <a:t>make sure desired </a:t>
            </a:r>
            <a:r>
              <a:rPr lang="en-US" sz="4800" b="1" dirty="0">
                <a:solidFill>
                  <a:schemeClr val="accent2"/>
                </a:solidFill>
              </a:rPr>
              <a:t>behaviors</a:t>
            </a:r>
            <a:r>
              <a:rPr lang="en-US" sz="4800" dirty="0">
                <a:solidFill>
                  <a:schemeClr val="accent1">
                    <a:lumMod val="50000"/>
                  </a:schemeClr>
                </a:solidFill>
              </a:rPr>
              <a:t> </a:t>
            </a:r>
            <a:r>
              <a:rPr lang="en-US" sz="4800" dirty="0" smtClean="0">
                <a:solidFill>
                  <a:schemeClr val="accent1">
                    <a:lumMod val="50000"/>
                  </a:schemeClr>
                </a:solidFill>
              </a:rPr>
              <a:t>and </a:t>
            </a:r>
            <a:r>
              <a:rPr lang="en-US" sz="4800" b="1" dirty="0" smtClean="0">
                <a:solidFill>
                  <a:schemeClr val="accent2"/>
                </a:solidFill>
              </a:rPr>
              <a:t>performance</a:t>
            </a:r>
            <a:r>
              <a:rPr lang="en-US" sz="4800" dirty="0" smtClean="0">
                <a:solidFill>
                  <a:schemeClr val="accent2"/>
                </a:solidFill>
              </a:rPr>
              <a:t> </a:t>
            </a:r>
            <a:r>
              <a:rPr lang="en-US" sz="4800" dirty="0">
                <a:solidFill>
                  <a:schemeClr val="accent1">
                    <a:lumMod val="50000"/>
                  </a:schemeClr>
                </a:solidFill>
              </a:rPr>
              <a:t>in your team members </a:t>
            </a:r>
            <a:r>
              <a:rPr lang="en-US" sz="4800" dirty="0" smtClean="0">
                <a:solidFill>
                  <a:schemeClr val="accent1">
                    <a:lumMod val="50000"/>
                  </a:schemeClr>
                </a:solidFill>
              </a:rPr>
              <a:t>are </a:t>
            </a:r>
            <a:r>
              <a:rPr lang="en-US" sz="4800" b="1" dirty="0" smtClean="0">
                <a:solidFill>
                  <a:schemeClr val="accent2"/>
                </a:solidFill>
              </a:rPr>
              <a:t>reinforced</a:t>
            </a:r>
            <a:r>
              <a:rPr lang="en-US" sz="4800" dirty="0" smtClean="0">
                <a:solidFill>
                  <a:schemeClr val="accent2"/>
                </a:solidFill>
              </a:rPr>
              <a:t> </a:t>
            </a:r>
            <a:r>
              <a:rPr lang="en-US" sz="4800" dirty="0">
                <a:solidFill>
                  <a:schemeClr val="accent1">
                    <a:lumMod val="50000"/>
                  </a:schemeClr>
                </a:solidFill>
              </a:rPr>
              <a:t>in a timely manner? </a:t>
            </a:r>
          </a:p>
          <a:p>
            <a:pPr>
              <a:buFont typeface="Wingdings" charset="2"/>
              <a:buChar char="q"/>
              <a:defRPr/>
            </a:pPr>
            <a:endParaRPr lang="en-US" sz="4000" dirty="0">
              <a:solidFill>
                <a:schemeClr val="accent1">
                  <a:lumMod val="50000"/>
                </a:schemeClr>
              </a:solidFill>
            </a:endParaRPr>
          </a:p>
        </p:txBody>
      </p:sp>
    </p:spTree>
    <p:extLst>
      <p:ext uri="{BB962C8B-B14F-4D97-AF65-F5344CB8AC3E}">
        <p14:creationId xmlns:p14="http://schemas.microsoft.com/office/powerpoint/2010/main" val="163400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5" name="Rectangle 2"/>
          <p:cNvSpPr>
            <a:spLocks noGrp="1" noChangeArrowheads="1"/>
          </p:cNvSpPr>
          <p:nvPr>
            <p:ph type="body" idx="1"/>
          </p:nvPr>
        </p:nvSpPr>
        <p:spPr>
          <a:xfrm>
            <a:off x="-1" y="222251"/>
            <a:ext cx="12511852" cy="762000"/>
          </a:xfrm>
        </p:spPr>
        <p:txBody>
          <a:bodyPr>
            <a:noAutofit/>
          </a:bodyPr>
          <a:lstStyle/>
          <a:p>
            <a:pPr marL="306910" indent="-306910" algn="ctr" defTabSz="1219170">
              <a:buNone/>
            </a:pPr>
            <a:r>
              <a:rPr lang="en-US" sz="6000" b="1" dirty="0">
                <a:solidFill>
                  <a:srgbClr val="1F497D"/>
                </a:solidFill>
                <a:latin typeface="Arial" charset="0"/>
                <a:ea typeface="ＭＳ Ｐゴシック" charset="0"/>
              </a:rPr>
              <a:t>Harvard Business Review</a:t>
            </a:r>
          </a:p>
          <a:p>
            <a:pPr marL="306910" indent="-306910" algn="ctr" defTabSz="1219170">
              <a:buNone/>
            </a:pPr>
            <a:r>
              <a:rPr lang="en-US" sz="1600" b="1" dirty="0">
                <a:solidFill>
                  <a:srgbClr val="1F497D"/>
                </a:solidFill>
                <a:latin typeface="Arial" charset="0"/>
                <a:ea typeface="ＭＳ Ｐゴシック" charset="0"/>
              </a:rPr>
              <a:t>March 2013</a:t>
            </a:r>
          </a:p>
          <a:p>
            <a:pPr marL="306910" indent="-306910" algn="ctr" defTabSz="1219170">
              <a:buNone/>
            </a:pPr>
            <a:endParaRPr lang="en-US" sz="1600" dirty="0">
              <a:solidFill>
                <a:srgbClr val="1F497D"/>
              </a:solidFill>
              <a:latin typeface="Arial" charset="0"/>
              <a:ea typeface="ＭＳ Ｐゴシック" charset="0"/>
            </a:endParaRPr>
          </a:p>
        </p:txBody>
      </p:sp>
      <p:sp>
        <p:nvSpPr>
          <p:cNvPr id="3" name="Rectangle 2"/>
          <p:cNvSpPr/>
          <p:nvPr/>
        </p:nvSpPr>
        <p:spPr>
          <a:xfrm>
            <a:off x="5266290" y="4890912"/>
            <a:ext cx="1542815" cy="239888"/>
          </a:xfrm>
          <a:prstGeom prst="rect">
            <a:avLst/>
          </a:prstGeom>
          <a:ln>
            <a:solidFill>
              <a:srgbClr val="FFB3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Rectangle 5"/>
          <p:cNvSpPr/>
          <p:nvPr/>
        </p:nvSpPr>
        <p:spPr>
          <a:xfrm>
            <a:off x="7501490" y="4095645"/>
            <a:ext cx="1542815" cy="1035167"/>
          </a:xfrm>
          <a:prstGeom prst="rect">
            <a:avLst/>
          </a:prstGeom>
          <a:ln>
            <a:solidFill>
              <a:srgbClr val="FFB3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p:cNvSpPr/>
          <p:nvPr/>
        </p:nvSpPr>
        <p:spPr>
          <a:xfrm>
            <a:off x="9721631" y="1744137"/>
            <a:ext cx="1542815" cy="3386668"/>
          </a:xfrm>
          <a:prstGeom prst="rect">
            <a:avLst/>
          </a:prstGeom>
          <a:ln>
            <a:solidFill>
              <a:srgbClr val="FFB3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TextBox 3"/>
          <p:cNvSpPr txBox="1"/>
          <p:nvPr/>
        </p:nvSpPr>
        <p:spPr>
          <a:xfrm>
            <a:off x="5266267" y="4132589"/>
            <a:ext cx="1892375" cy="666786"/>
          </a:xfrm>
          <a:prstGeom prst="rect">
            <a:avLst/>
          </a:prstGeom>
          <a:noFill/>
        </p:spPr>
        <p:txBody>
          <a:bodyPr wrap="square" rtlCol="0">
            <a:spAutoFit/>
          </a:bodyPr>
          <a:lstStyle/>
          <a:p>
            <a:r>
              <a:rPr lang="en-US" sz="3733" b="1" dirty="0"/>
              <a:t>0.36 : 1</a:t>
            </a:r>
          </a:p>
        </p:txBody>
      </p:sp>
      <p:sp>
        <p:nvSpPr>
          <p:cNvPr id="9" name="TextBox 8"/>
          <p:cNvSpPr txBox="1"/>
          <p:nvPr/>
        </p:nvSpPr>
        <p:spPr>
          <a:xfrm>
            <a:off x="7478877" y="3303442"/>
            <a:ext cx="1580444" cy="666786"/>
          </a:xfrm>
          <a:prstGeom prst="rect">
            <a:avLst/>
          </a:prstGeom>
          <a:noFill/>
        </p:spPr>
        <p:txBody>
          <a:bodyPr wrap="square" rtlCol="0">
            <a:spAutoFit/>
          </a:bodyPr>
          <a:lstStyle/>
          <a:p>
            <a:r>
              <a:rPr lang="en-US" sz="3733" b="1" dirty="0"/>
              <a:t>1.9 : 1</a:t>
            </a:r>
          </a:p>
        </p:txBody>
      </p:sp>
      <p:sp>
        <p:nvSpPr>
          <p:cNvPr id="10" name="TextBox 9"/>
          <p:cNvSpPr txBox="1"/>
          <p:nvPr/>
        </p:nvSpPr>
        <p:spPr>
          <a:xfrm>
            <a:off x="9721631" y="1079187"/>
            <a:ext cx="1781763" cy="666786"/>
          </a:xfrm>
          <a:prstGeom prst="rect">
            <a:avLst/>
          </a:prstGeom>
          <a:noFill/>
        </p:spPr>
        <p:txBody>
          <a:bodyPr wrap="square" rtlCol="0">
            <a:spAutoFit/>
          </a:bodyPr>
          <a:lstStyle/>
          <a:p>
            <a:r>
              <a:rPr lang="en-US" sz="3733" b="1" dirty="0"/>
              <a:t>5.6 : 1</a:t>
            </a:r>
          </a:p>
        </p:txBody>
      </p:sp>
      <p:sp>
        <p:nvSpPr>
          <p:cNvPr id="5" name="TextBox 4"/>
          <p:cNvSpPr txBox="1"/>
          <p:nvPr/>
        </p:nvSpPr>
        <p:spPr>
          <a:xfrm>
            <a:off x="308560" y="1604796"/>
            <a:ext cx="4434656" cy="3375604"/>
          </a:xfrm>
          <a:prstGeom prst="rect">
            <a:avLst/>
          </a:prstGeom>
          <a:solidFill>
            <a:srgbClr val="FFB30C">
              <a:alpha val="39000"/>
            </a:srgbClr>
          </a:solidFill>
          <a:ln>
            <a:solidFill>
              <a:schemeClr val="tx2"/>
            </a:solidFill>
          </a:ln>
        </p:spPr>
        <p:txBody>
          <a:bodyPr wrap="square" rtlCol="0">
            <a:spAutoFit/>
          </a:bodyPr>
          <a:lstStyle/>
          <a:p>
            <a:r>
              <a:rPr lang="en-US" sz="4267" dirty="0"/>
              <a:t>Top performing teams gave each other 5.6 positive comments for each negative</a:t>
            </a:r>
          </a:p>
        </p:txBody>
      </p:sp>
      <p:sp>
        <p:nvSpPr>
          <p:cNvPr id="12" name="TextBox 11"/>
          <p:cNvSpPr txBox="1"/>
          <p:nvPr/>
        </p:nvSpPr>
        <p:spPr>
          <a:xfrm>
            <a:off x="5379156" y="5240878"/>
            <a:ext cx="1429925" cy="666786"/>
          </a:xfrm>
          <a:prstGeom prst="rect">
            <a:avLst/>
          </a:prstGeom>
          <a:noFill/>
        </p:spPr>
        <p:txBody>
          <a:bodyPr wrap="square" rtlCol="0">
            <a:spAutoFit/>
          </a:bodyPr>
          <a:lstStyle/>
          <a:p>
            <a:r>
              <a:rPr lang="en-US" sz="3733" b="1" dirty="0"/>
              <a:t>LOW</a:t>
            </a:r>
          </a:p>
        </p:txBody>
      </p:sp>
      <p:sp>
        <p:nvSpPr>
          <p:cNvPr id="13" name="TextBox 12"/>
          <p:cNvSpPr txBox="1"/>
          <p:nvPr/>
        </p:nvSpPr>
        <p:spPr>
          <a:xfrm>
            <a:off x="7764875" y="5263455"/>
            <a:ext cx="1429925" cy="666786"/>
          </a:xfrm>
          <a:prstGeom prst="rect">
            <a:avLst/>
          </a:prstGeom>
          <a:noFill/>
        </p:spPr>
        <p:txBody>
          <a:bodyPr wrap="square" rtlCol="0">
            <a:spAutoFit/>
          </a:bodyPr>
          <a:lstStyle/>
          <a:p>
            <a:r>
              <a:rPr lang="en-US" sz="3733" b="1" dirty="0"/>
              <a:t>MED</a:t>
            </a:r>
          </a:p>
        </p:txBody>
      </p:sp>
      <p:sp>
        <p:nvSpPr>
          <p:cNvPr id="14" name="TextBox 13"/>
          <p:cNvSpPr txBox="1"/>
          <p:nvPr/>
        </p:nvSpPr>
        <p:spPr>
          <a:xfrm>
            <a:off x="10097911" y="5296142"/>
            <a:ext cx="1429925" cy="666786"/>
          </a:xfrm>
          <a:prstGeom prst="rect">
            <a:avLst/>
          </a:prstGeom>
          <a:noFill/>
        </p:spPr>
        <p:txBody>
          <a:bodyPr wrap="square" rtlCol="0">
            <a:spAutoFit/>
          </a:bodyPr>
          <a:lstStyle/>
          <a:p>
            <a:r>
              <a:rPr lang="en-US" sz="3733" b="1" dirty="0"/>
              <a:t>HIGH</a:t>
            </a:r>
          </a:p>
        </p:txBody>
      </p:sp>
      <p:sp>
        <p:nvSpPr>
          <p:cNvPr id="15" name="TextBox 14"/>
          <p:cNvSpPr txBox="1"/>
          <p:nvPr/>
        </p:nvSpPr>
        <p:spPr>
          <a:xfrm>
            <a:off x="6369756" y="5795754"/>
            <a:ext cx="4220163" cy="913007"/>
          </a:xfrm>
          <a:prstGeom prst="rect">
            <a:avLst/>
          </a:prstGeom>
          <a:noFill/>
        </p:spPr>
        <p:txBody>
          <a:bodyPr wrap="square" rtlCol="0">
            <a:spAutoFit/>
          </a:bodyPr>
          <a:lstStyle/>
          <a:p>
            <a:r>
              <a:rPr lang="en-US" sz="5333" b="1" dirty="0"/>
              <a:t>Performance</a:t>
            </a:r>
          </a:p>
        </p:txBody>
      </p:sp>
      <p:cxnSp>
        <p:nvCxnSpPr>
          <p:cNvPr id="11" name="Straight Connector 10"/>
          <p:cNvCxnSpPr/>
          <p:nvPr/>
        </p:nvCxnSpPr>
        <p:spPr>
          <a:xfrm>
            <a:off x="5266267" y="5239687"/>
            <a:ext cx="599816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49033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noChangeArrowheads="1"/>
          </p:cNvSpPr>
          <p:nvPr>
            <p:ph type="body" idx="1"/>
          </p:nvPr>
        </p:nvSpPr>
        <p:spPr>
          <a:xfrm>
            <a:off x="619539" y="599662"/>
            <a:ext cx="10896600" cy="4800600"/>
          </a:xfrm>
        </p:spPr>
        <p:txBody>
          <a:bodyPr>
            <a:normAutofit/>
          </a:bodyPr>
          <a:lstStyle/>
          <a:p>
            <a:pPr algn="ctr" eaLnBrk="1" hangingPunct="1">
              <a:lnSpc>
                <a:spcPct val="90000"/>
              </a:lnSpc>
              <a:buFontTx/>
              <a:buNone/>
            </a:pPr>
            <a:r>
              <a:rPr lang="en-US" sz="6000" b="1" dirty="0">
                <a:solidFill>
                  <a:schemeClr val="accent1">
                    <a:lumMod val="50000"/>
                  </a:schemeClr>
                </a:solidFill>
              </a:rPr>
              <a:t>“People may forget what you </a:t>
            </a:r>
            <a:r>
              <a:rPr lang="en-US" sz="6000" b="1" i="1" dirty="0">
                <a:solidFill>
                  <a:schemeClr val="accent2"/>
                </a:solidFill>
              </a:rPr>
              <a:t>say</a:t>
            </a:r>
            <a:r>
              <a:rPr lang="en-US" sz="6000" b="1" i="1" dirty="0">
                <a:solidFill>
                  <a:schemeClr val="accent1">
                    <a:lumMod val="50000"/>
                  </a:schemeClr>
                </a:solidFill>
              </a:rPr>
              <a:t> </a:t>
            </a:r>
            <a:r>
              <a:rPr lang="en-US" sz="6000" b="1" dirty="0">
                <a:solidFill>
                  <a:schemeClr val="accent1">
                    <a:lumMod val="50000"/>
                  </a:schemeClr>
                </a:solidFill>
              </a:rPr>
              <a:t>or even what you </a:t>
            </a:r>
            <a:r>
              <a:rPr lang="en-US" sz="6000" b="1" i="1" dirty="0">
                <a:solidFill>
                  <a:schemeClr val="accent2"/>
                </a:solidFill>
              </a:rPr>
              <a:t>do</a:t>
            </a:r>
            <a:r>
              <a:rPr lang="en-US" sz="6000" b="1" dirty="0">
                <a:solidFill>
                  <a:schemeClr val="accent1">
                    <a:lumMod val="50000"/>
                  </a:schemeClr>
                </a:solidFill>
              </a:rPr>
              <a:t>, but they never forget the way you make them </a:t>
            </a:r>
            <a:r>
              <a:rPr lang="en-US" sz="8000" b="1" dirty="0">
                <a:solidFill>
                  <a:schemeClr val="accent2"/>
                </a:solidFill>
              </a:rPr>
              <a:t>feel</a:t>
            </a:r>
            <a:r>
              <a:rPr lang="en-US" sz="6000" b="1" dirty="0">
                <a:solidFill>
                  <a:schemeClr val="accent1">
                    <a:lumMod val="50000"/>
                  </a:schemeClr>
                </a:solidFill>
              </a:rPr>
              <a:t>.”</a:t>
            </a:r>
          </a:p>
          <a:p>
            <a:pPr algn="r" eaLnBrk="1" hangingPunct="1">
              <a:lnSpc>
                <a:spcPct val="90000"/>
              </a:lnSpc>
              <a:buFontTx/>
              <a:buNone/>
            </a:pPr>
            <a:r>
              <a:rPr lang="en-US" sz="4800" b="1" dirty="0">
                <a:solidFill>
                  <a:schemeClr val="accent1">
                    <a:lumMod val="50000"/>
                  </a:schemeClr>
                </a:solidFill>
              </a:rPr>
              <a:t>Maya Angelou</a:t>
            </a:r>
          </a:p>
        </p:txBody>
      </p:sp>
    </p:spTree>
    <p:extLst>
      <p:ext uri="{BB962C8B-B14F-4D97-AF65-F5344CB8AC3E}">
        <p14:creationId xmlns:p14="http://schemas.microsoft.com/office/powerpoint/2010/main" val="17552351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5954" name="Rectangle 2"/>
          <p:cNvSpPr>
            <a:spLocks noGrp="1"/>
          </p:cNvSpPr>
          <p:nvPr>
            <p:ph type="body" idx="1"/>
          </p:nvPr>
        </p:nvSpPr>
        <p:spPr>
          <a:xfrm>
            <a:off x="1071105" y="1300565"/>
            <a:ext cx="10871200" cy="4114800"/>
          </a:xfrm>
          <a:noFill/>
        </p:spPr>
        <p:txBody>
          <a:bodyPr>
            <a:normAutofit/>
          </a:bodyPr>
          <a:lstStyle/>
          <a:p>
            <a:pPr>
              <a:spcBef>
                <a:spcPts val="1600"/>
              </a:spcBef>
            </a:pPr>
            <a:r>
              <a:rPr lang="en-US" sz="9600" b="1" dirty="0">
                <a:solidFill>
                  <a:srgbClr val="F68E1E"/>
                </a:solidFill>
                <a:latin typeface="Arial" charset="0"/>
                <a:ea typeface="MS PGothic" charset="0"/>
              </a:rPr>
              <a:t>Praise</a:t>
            </a:r>
            <a:r>
              <a:rPr lang="en-US" sz="9600" b="1" dirty="0">
                <a:solidFill>
                  <a:srgbClr val="FF6600"/>
                </a:solidFill>
                <a:latin typeface="Arial" charset="0"/>
                <a:ea typeface="MS PGothic" charset="0"/>
              </a:rPr>
              <a:t> </a:t>
            </a:r>
            <a:r>
              <a:rPr lang="en-US" sz="9600" b="1" dirty="0">
                <a:solidFill>
                  <a:schemeClr val="tx2"/>
                </a:solidFill>
                <a:latin typeface="Arial" charset="0"/>
                <a:ea typeface="MS PGothic" charset="0"/>
              </a:rPr>
              <a:t>Effort</a:t>
            </a:r>
          </a:p>
          <a:p>
            <a:pPr>
              <a:spcBef>
                <a:spcPts val="1600"/>
              </a:spcBef>
            </a:pPr>
            <a:r>
              <a:rPr lang="en-US" sz="9600" b="1" dirty="0">
                <a:solidFill>
                  <a:schemeClr val="tx2"/>
                </a:solidFill>
                <a:latin typeface="Arial" charset="0"/>
                <a:ea typeface="MS PGothic" charset="0"/>
              </a:rPr>
              <a:t>Reward</a:t>
            </a:r>
            <a:r>
              <a:rPr lang="en-US" sz="9600" b="1" dirty="0">
                <a:solidFill>
                  <a:srgbClr val="130E73"/>
                </a:solidFill>
                <a:latin typeface="Arial" charset="0"/>
                <a:ea typeface="MS PGothic" charset="0"/>
              </a:rPr>
              <a:t> </a:t>
            </a:r>
            <a:r>
              <a:rPr lang="en-US" sz="9600" b="1" dirty="0">
                <a:solidFill>
                  <a:srgbClr val="F68E1E"/>
                </a:solidFill>
                <a:latin typeface="Arial" charset="0"/>
                <a:ea typeface="MS PGothic" charset="0"/>
              </a:rPr>
              <a:t>Results</a:t>
            </a:r>
          </a:p>
        </p:txBody>
      </p:sp>
    </p:spTree>
    <p:extLst>
      <p:ext uri="{BB962C8B-B14F-4D97-AF65-F5344CB8AC3E}">
        <p14:creationId xmlns:p14="http://schemas.microsoft.com/office/powerpoint/2010/main" val="119095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65954">
                                            <p:txEl>
                                              <p:pRg st="0" end="0"/>
                                            </p:txEl>
                                          </p:spTgt>
                                        </p:tgtEl>
                                        <p:attrNameLst>
                                          <p:attrName>style.visibility</p:attrName>
                                        </p:attrNameLst>
                                      </p:cBhvr>
                                      <p:to>
                                        <p:strVal val="visible"/>
                                      </p:to>
                                    </p:set>
                                    <p:anim calcmode="lin" valueType="num">
                                      <p:cBhvr additive="base">
                                        <p:cTn id="7" dur="500" fill="hold"/>
                                        <p:tgtEl>
                                          <p:spTgt spid="76595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6595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65954">
                                            <p:txEl>
                                              <p:pRg st="1" end="1"/>
                                            </p:txEl>
                                          </p:spTgt>
                                        </p:tgtEl>
                                        <p:attrNameLst>
                                          <p:attrName>style.visibility</p:attrName>
                                        </p:attrNameLst>
                                      </p:cBhvr>
                                      <p:to>
                                        <p:strVal val="visible"/>
                                      </p:to>
                                    </p:set>
                                    <p:anim calcmode="lin" valueType="num">
                                      <p:cBhvr additive="base">
                                        <p:cTn id="13" dur="500" fill="hold"/>
                                        <p:tgtEl>
                                          <p:spTgt spid="76595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6595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4"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5733256"/>
            <a:ext cx="3059832" cy="11247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1524000" y="-98425"/>
            <a:ext cx="9144000" cy="889000"/>
          </a:xfrm>
          <a:prstGeom prst="rect">
            <a:avLst/>
          </a:prstGeom>
          <a:effectLst/>
        </p:spPr>
        <p:txBody>
          <a:bodyPr lIns="0" tIns="0" rIns="0" bIns="0" anchor="b"/>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4600" b="1" spc="300" dirty="0">
                <a:solidFill>
                  <a:schemeClr val="bg1"/>
                </a:solidFill>
                <a:latin typeface="HelveticaNeue BlackCond" pitchFamily="34" charset="0"/>
              </a:rPr>
              <a:t>Action Plan: Develop Agility</a:t>
            </a:r>
            <a:endParaRPr lang="en-US" sz="4600" b="1" spc="300" dirty="0">
              <a:solidFill>
                <a:schemeClr val="bg1"/>
              </a:solidFill>
              <a:latin typeface="HelveticaNeue BlackCond" pitchFamily="34" charset="0"/>
              <a:cs typeface="Calibri" pitchFamily="34" charset="0"/>
            </a:endParaRPr>
          </a:p>
        </p:txBody>
      </p:sp>
      <p:sp>
        <p:nvSpPr>
          <p:cNvPr id="2" name="Content Placeholder 1"/>
          <p:cNvSpPr>
            <a:spLocks noGrp="1"/>
          </p:cNvSpPr>
          <p:nvPr>
            <p:ph idx="1"/>
          </p:nvPr>
        </p:nvSpPr>
        <p:spPr>
          <a:xfrm>
            <a:off x="549829" y="1053273"/>
            <a:ext cx="11092341" cy="3989238"/>
          </a:xfrm>
        </p:spPr>
        <p:txBody>
          <a:bodyPr rtlCol="0">
            <a:noAutofit/>
          </a:bodyPr>
          <a:lstStyle/>
          <a:p>
            <a:pPr marL="0" indent="0">
              <a:buNone/>
              <a:defRPr/>
            </a:pPr>
            <a:r>
              <a:rPr lang="en-US" sz="2200" dirty="0" smtClean="0"/>
              <a:t>I </a:t>
            </a:r>
            <a:r>
              <a:rPr lang="en-US" sz="2200" dirty="0"/>
              <a:t>know how each of my people likes to be recognized.		</a:t>
            </a:r>
            <a:r>
              <a:rPr lang="en-US" sz="2200" dirty="0" smtClean="0"/>
              <a:t>	T</a:t>
            </a:r>
            <a:r>
              <a:rPr lang="en-US" sz="2200" dirty="0"/>
              <a:t>	F</a:t>
            </a:r>
          </a:p>
          <a:p>
            <a:pPr marL="0" indent="0">
              <a:buNone/>
              <a:defRPr/>
            </a:pPr>
            <a:r>
              <a:rPr lang="en-US" sz="2200" dirty="0"/>
              <a:t>I offer a ratio of at least 5 to 1 praise to criticism.		</a:t>
            </a:r>
            <a:r>
              <a:rPr lang="en-US" sz="2200" dirty="0" smtClean="0"/>
              <a:t>	T</a:t>
            </a:r>
            <a:r>
              <a:rPr lang="en-US" sz="2200" dirty="0"/>
              <a:t>	F</a:t>
            </a:r>
          </a:p>
          <a:p>
            <a:pPr marL="0" indent="0">
              <a:buNone/>
              <a:defRPr/>
            </a:pPr>
            <a:r>
              <a:rPr lang="en-US" sz="2200" dirty="0"/>
              <a:t>I don’t delay. I recognize great performances right away.		</a:t>
            </a:r>
            <a:r>
              <a:rPr lang="en-US" sz="2200" dirty="0" smtClean="0"/>
              <a:t>	T</a:t>
            </a:r>
            <a:r>
              <a:rPr lang="en-US" sz="2200" dirty="0"/>
              <a:t>	F</a:t>
            </a:r>
          </a:p>
          <a:p>
            <a:pPr marL="0" indent="0">
              <a:buNone/>
              <a:defRPr/>
            </a:pPr>
            <a:r>
              <a:rPr lang="en-US" sz="2200" dirty="0"/>
              <a:t>I reward behaviors that are tied to our core values.		</a:t>
            </a:r>
            <a:r>
              <a:rPr lang="en-US" sz="2200" dirty="0" smtClean="0"/>
              <a:t>	T</a:t>
            </a:r>
            <a:r>
              <a:rPr lang="en-US" sz="2200" dirty="0"/>
              <a:t>	F</a:t>
            </a:r>
          </a:p>
          <a:p>
            <a:pPr marL="0" indent="0">
              <a:buNone/>
              <a:defRPr/>
            </a:pPr>
            <a:r>
              <a:rPr lang="en-US" sz="2200" dirty="0"/>
              <a:t>I recognize each of my people at least once every 7 days.	</a:t>
            </a:r>
            <a:r>
              <a:rPr lang="en-US" sz="2200" dirty="0" smtClean="0"/>
              <a:t>	T</a:t>
            </a:r>
            <a:r>
              <a:rPr lang="en-US" sz="2200" dirty="0"/>
              <a:t>	F</a:t>
            </a:r>
          </a:p>
          <a:p>
            <a:pPr marL="0" indent="0">
              <a:buNone/>
              <a:defRPr/>
            </a:pPr>
            <a:r>
              <a:rPr lang="en-US" sz="2200" dirty="0"/>
              <a:t>I record specific behaviors for later award presentations.		</a:t>
            </a:r>
            <a:r>
              <a:rPr lang="en-US" sz="2200" dirty="0" smtClean="0"/>
              <a:t>	T</a:t>
            </a:r>
            <a:r>
              <a:rPr lang="en-US" sz="2200" dirty="0"/>
              <a:t>	F                                                      </a:t>
            </a:r>
          </a:p>
          <a:p>
            <a:pPr marL="0" indent="0">
              <a:buNone/>
              <a:defRPr/>
            </a:pPr>
            <a:r>
              <a:rPr lang="en-US" sz="2200" dirty="0"/>
              <a:t>I encourage and help employees recognize each other.		</a:t>
            </a:r>
            <a:r>
              <a:rPr lang="en-US" sz="2200" dirty="0" smtClean="0"/>
              <a:t>	T</a:t>
            </a:r>
            <a:r>
              <a:rPr lang="en-US" sz="2200" dirty="0"/>
              <a:t>	F</a:t>
            </a:r>
          </a:p>
          <a:p>
            <a:pPr marL="0" indent="0">
              <a:buNone/>
              <a:defRPr/>
            </a:pPr>
            <a:r>
              <a:rPr lang="en-US" sz="2200" dirty="0" smtClean="0"/>
              <a:t>My people </a:t>
            </a:r>
            <a:r>
              <a:rPr lang="en-US" sz="2200" dirty="0"/>
              <a:t>know what it takes to get recognized around here.    	</a:t>
            </a:r>
            <a:r>
              <a:rPr lang="en-US" sz="2200" dirty="0" smtClean="0"/>
              <a:t>	T</a:t>
            </a:r>
            <a:r>
              <a:rPr lang="en-US" sz="2200" dirty="0"/>
              <a:t>	F                                                        </a:t>
            </a:r>
          </a:p>
          <a:p>
            <a:pPr marL="0" indent="0">
              <a:buNone/>
              <a:defRPr/>
            </a:pPr>
            <a:r>
              <a:rPr lang="en-US" sz="2200" dirty="0"/>
              <a:t>I use regular recognition to communicate what we value most.    </a:t>
            </a:r>
            <a:r>
              <a:rPr lang="en-US" sz="2200" dirty="0" smtClean="0"/>
              <a:t> </a:t>
            </a:r>
            <a:r>
              <a:rPr lang="en-US" sz="2200" dirty="0"/>
              <a:t>	T	F                                               </a:t>
            </a:r>
          </a:p>
          <a:p>
            <a:pPr marL="0" indent="0">
              <a:buNone/>
              <a:defRPr/>
            </a:pPr>
            <a:r>
              <a:rPr lang="en-US" sz="2200" dirty="0"/>
              <a:t>I am always specific when I praise or recognize.			</a:t>
            </a:r>
            <a:r>
              <a:rPr lang="en-US" sz="2200" dirty="0" smtClean="0"/>
              <a:t>	T</a:t>
            </a:r>
            <a:r>
              <a:rPr lang="en-US" sz="2200" dirty="0"/>
              <a:t>	F</a:t>
            </a:r>
          </a:p>
          <a:p>
            <a:pPr marL="0" indent="0">
              <a:buNone/>
              <a:defRPr/>
            </a:pPr>
            <a:endParaRPr lang="en-US" sz="2200" dirty="0"/>
          </a:p>
          <a:p>
            <a:pPr marL="0" indent="0">
              <a:lnSpc>
                <a:spcPct val="70000"/>
              </a:lnSpc>
              <a:buNone/>
              <a:defRPr/>
            </a:pPr>
            <a:r>
              <a:rPr lang="en-US" sz="2200" b="1" dirty="0" smtClean="0">
                <a:solidFill>
                  <a:schemeClr val="accent6">
                    <a:lumMod val="75000"/>
                  </a:schemeClr>
                </a:solidFill>
              </a:rPr>
              <a:t>0-3: You </a:t>
            </a:r>
            <a:r>
              <a:rPr lang="en-US" sz="2200" b="1" dirty="0">
                <a:solidFill>
                  <a:schemeClr val="accent6">
                    <a:lumMod val="75000"/>
                  </a:schemeClr>
                </a:solidFill>
              </a:rPr>
              <a:t>need to work on </a:t>
            </a:r>
            <a:r>
              <a:rPr lang="en-US" sz="2200" b="1" dirty="0" smtClean="0">
                <a:solidFill>
                  <a:schemeClr val="accent6">
                    <a:lumMod val="75000"/>
                  </a:schemeClr>
                </a:solidFill>
              </a:rPr>
              <a:t>this.     4-7: Good start. </a:t>
            </a:r>
            <a:r>
              <a:rPr lang="en-US" sz="2200" b="1" dirty="0">
                <a:solidFill>
                  <a:schemeClr val="accent6">
                    <a:lumMod val="75000"/>
                  </a:schemeClr>
                </a:solidFill>
              </a:rPr>
              <a:t>Keep </a:t>
            </a:r>
            <a:r>
              <a:rPr lang="en-US" sz="2200" b="1" dirty="0" smtClean="0">
                <a:solidFill>
                  <a:schemeClr val="accent6">
                    <a:lumMod val="75000"/>
                  </a:schemeClr>
                </a:solidFill>
              </a:rPr>
              <a:t>working!       </a:t>
            </a:r>
            <a:r>
              <a:rPr lang="en-US" sz="2200" b="1" dirty="0">
                <a:solidFill>
                  <a:schemeClr val="accent6">
                    <a:lumMod val="75000"/>
                  </a:schemeClr>
                </a:solidFill>
              </a:rPr>
              <a:t>8</a:t>
            </a:r>
            <a:r>
              <a:rPr lang="en-US" sz="2200" b="1" dirty="0" smtClean="0">
                <a:solidFill>
                  <a:schemeClr val="accent6">
                    <a:lumMod val="75000"/>
                  </a:schemeClr>
                </a:solidFill>
              </a:rPr>
              <a:t>-10: You </a:t>
            </a:r>
            <a:r>
              <a:rPr lang="en-US" sz="2200" b="1" dirty="0">
                <a:solidFill>
                  <a:schemeClr val="accent6">
                    <a:lumMod val="75000"/>
                  </a:schemeClr>
                </a:solidFill>
              </a:rPr>
              <a:t>are a </a:t>
            </a:r>
            <a:r>
              <a:rPr lang="en-US" sz="2200" b="1" dirty="0" smtClean="0">
                <a:solidFill>
                  <a:schemeClr val="accent6">
                    <a:lumMod val="75000"/>
                  </a:schemeClr>
                </a:solidFill>
              </a:rPr>
              <a:t>champion</a:t>
            </a:r>
            <a:r>
              <a:rPr lang="en-US" sz="2200" b="1" dirty="0">
                <a:solidFill>
                  <a:schemeClr val="accent6">
                    <a:lumMod val="75000"/>
                  </a:schemeClr>
                </a:solidFill>
              </a:rPr>
              <a:t>!</a:t>
            </a:r>
            <a:endParaRPr lang="en-US" sz="2200" dirty="0">
              <a:solidFill>
                <a:schemeClr val="accent6">
                  <a:lumMod val="75000"/>
                </a:schemeClr>
              </a:solidFill>
            </a:endParaRPr>
          </a:p>
          <a:p>
            <a:pPr marL="0" indent="0">
              <a:lnSpc>
                <a:spcPct val="70000"/>
              </a:lnSpc>
              <a:buNone/>
              <a:defRPr/>
            </a:pPr>
            <a:endParaRPr lang="en-US" sz="2200" dirty="0"/>
          </a:p>
          <a:p>
            <a:pPr marL="0" indent="0">
              <a:buNone/>
              <a:defRPr/>
            </a:pPr>
            <a:endParaRPr lang="en-US" sz="2200" dirty="0"/>
          </a:p>
        </p:txBody>
      </p:sp>
      <p:sp>
        <p:nvSpPr>
          <p:cNvPr id="30724" name="Title 1"/>
          <p:cNvSpPr>
            <a:spLocks noGrp="1"/>
          </p:cNvSpPr>
          <p:nvPr>
            <p:ph type="title"/>
          </p:nvPr>
        </p:nvSpPr>
        <p:spPr>
          <a:xfrm>
            <a:off x="535291" y="-89728"/>
            <a:ext cx="10543525" cy="1143001"/>
          </a:xfrm>
        </p:spPr>
        <p:txBody>
          <a:bodyPr>
            <a:noAutofit/>
          </a:bodyPr>
          <a:lstStyle/>
          <a:p>
            <a:pPr eaLnBrk="1" hangingPunct="1"/>
            <a:r>
              <a:rPr lang="en-US" b="1" dirty="0">
                <a:solidFill>
                  <a:srgbClr val="FF8803"/>
                </a:solidFill>
                <a:latin typeface="Calibri" charset="0"/>
              </a:rPr>
              <a:t>Exercise: 360</a:t>
            </a:r>
            <a:r>
              <a:rPr lang="en-US" b="1" dirty="0">
                <a:solidFill>
                  <a:schemeClr val="accent2"/>
                </a:solidFill>
                <a:latin typeface="Lucida Grande" charset="0"/>
                <a:cs typeface="Lucida Grande" charset="0"/>
              </a:rPr>
              <a:t>°</a:t>
            </a:r>
            <a:r>
              <a:rPr lang="en-US" b="1" dirty="0">
                <a:latin typeface="Lucida Grande" charset="0"/>
                <a:cs typeface="Lucida Grande" charset="0"/>
              </a:rPr>
              <a:t> </a:t>
            </a:r>
            <a:r>
              <a:rPr lang="en-US" b="1" dirty="0" smtClean="0">
                <a:solidFill>
                  <a:srgbClr val="FF8803"/>
                </a:solidFill>
                <a:latin typeface="Calibri" charset="0"/>
              </a:rPr>
              <a:t>Recognition Checkup</a:t>
            </a:r>
            <a:endParaRPr lang="en-US" b="1" dirty="0">
              <a:solidFill>
                <a:srgbClr val="FF8803"/>
              </a:solidFill>
              <a:latin typeface="Calibri" charset="0"/>
            </a:endParaRPr>
          </a:p>
        </p:txBody>
      </p:sp>
      <p:pic>
        <p:nvPicPr>
          <p:cNvPr id="30725" name="Picture 2" descr="steth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9999"/>
            <a:ext cx="1355725" cy="143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06437938"/>
      </p:ext>
    </p:extLst>
  </p:cSld>
  <p:clrMapOvr>
    <a:masterClrMapping/>
  </p:clrMapOvr>
  <p:transition spd="slow">
    <p:push/>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G deck 150515-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1389562"/>
            <a:ext cx="14065957" cy="4355319"/>
          </a:xfrm>
          <a:prstGeom prst="rect">
            <a:avLst/>
          </a:prstGeom>
        </p:spPr>
      </p:pic>
      <p:sp>
        <p:nvSpPr>
          <p:cNvPr id="2" name="Title 1"/>
          <p:cNvSpPr>
            <a:spLocks noGrp="1"/>
          </p:cNvSpPr>
          <p:nvPr>
            <p:ph type="title"/>
          </p:nvPr>
        </p:nvSpPr>
        <p:spPr>
          <a:xfrm>
            <a:off x="0" y="0"/>
            <a:ext cx="12192000" cy="681891"/>
          </a:xfrm>
          <a:solidFill>
            <a:srgbClr val="181048"/>
          </a:solidFill>
        </p:spPr>
        <p:txBody>
          <a:bodyPr>
            <a:normAutofit fontScale="90000"/>
          </a:bodyPr>
          <a:lstStyle/>
          <a:p>
            <a:r>
              <a:rPr lang="en-US" dirty="0" smtClean="0">
                <a:solidFill>
                  <a:schemeClr val="bg1"/>
                </a:solidFill>
              </a:rPr>
              <a:t>THE PATH TO ENGAGEMENT AT MM</a:t>
            </a:r>
            <a:endParaRPr lang="en-US" dirty="0">
              <a:solidFill>
                <a:schemeClr val="bg1"/>
              </a:solidFill>
            </a:endParaRPr>
          </a:p>
        </p:txBody>
      </p:sp>
      <p:sp>
        <p:nvSpPr>
          <p:cNvPr id="12" name="Rectangle 11"/>
          <p:cNvSpPr/>
          <p:nvPr/>
        </p:nvSpPr>
        <p:spPr>
          <a:xfrm>
            <a:off x="0" y="1476645"/>
            <a:ext cx="4628603" cy="1405641"/>
          </a:xfrm>
          <a:prstGeom prst="rect">
            <a:avLst/>
          </a:prstGeom>
        </p:spPr>
        <p:txBody>
          <a:bodyPr wrap="square">
            <a:spAutoFit/>
          </a:bodyPr>
          <a:lstStyle/>
          <a:p>
            <a:pPr algn="ctr"/>
            <a:r>
              <a:rPr lang="en-US" sz="4267" b="1" dirty="0" smtClean="0"/>
              <a:t>Communication &amp; Feedback</a:t>
            </a:r>
            <a:endParaRPr lang="en-US" sz="4267" b="1" dirty="0"/>
          </a:p>
        </p:txBody>
      </p:sp>
      <p:pic>
        <p:nvPicPr>
          <p:cNvPr id="21" name="Picture 20" descr="AG deck 150515-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1429" y="2676931"/>
            <a:ext cx="1471905" cy="1267968"/>
          </a:xfrm>
          <a:prstGeom prst="rect">
            <a:avLst/>
          </a:prstGeom>
        </p:spPr>
      </p:pic>
      <p:grpSp>
        <p:nvGrpSpPr>
          <p:cNvPr id="23" name="Group 22"/>
          <p:cNvGrpSpPr/>
          <p:nvPr/>
        </p:nvGrpSpPr>
        <p:grpSpPr>
          <a:xfrm>
            <a:off x="6736046" y="697397"/>
            <a:ext cx="3979145" cy="2720149"/>
            <a:chOff x="7102543" y="2124843"/>
            <a:chExt cx="2984359" cy="2720142"/>
          </a:xfrm>
        </p:grpSpPr>
        <p:sp>
          <p:nvSpPr>
            <p:cNvPr id="18" name="Rectangle 17"/>
            <p:cNvSpPr/>
            <p:nvPr/>
          </p:nvSpPr>
          <p:spPr>
            <a:xfrm>
              <a:off x="7102543" y="2124843"/>
              <a:ext cx="2984359" cy="1405638"/>
            </a:xfrm>
            <a:prstGeom prst="rect">
              <a:avLst/>
            </a:prstGeom>
          </p:spPr>
          <p:txBody>
            <a:bodyPr wrap="square">
              <a:spAutoFit/>
            </a:bodyPr>
            <a:lstStyle/>
            <a:p>
              <a:pPr algn="ctr"/>
              <a:r>
                <a:rPr lang="en-US" sz="4267" b="1" dirty="0" smtClean="0"/>
                <a:t>Recognition </a:t>
              </a:r>
              <a:r>
                <a:rPr lang="en-US" sz="4267" b="1" smtClean="0"/>
                <a:t>&amp; Development</a:t>
              </a:r>
              <a:endParaRPr lang="en-US" sz="4267" b="1" dirty="0"/>
            </a:p>
          </p:txBody>
        </p:sp>
        <p:pic>
          <p:nvPicPr>
            <p:cNvPr id="22" name="Picture 21" descr="AG deck 150515-0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3840" y="3577017"/>
              <a:ext cx="1084773" cy="1267968"/>
            </a:xfrm>
            <a:prstGeom prst="rect">
              <a:avLst/>
            </a:prstGeom>
          </p:spPr>
        </p:pic>
      </p:grpSp>
      <p:grpSp>
        <p:nvGrpSpPr>
          <p:cNvPr id="25" name="Group 24"/>
          <p:cNvGrpSpPr/>
          <p:nvPr/>
        </p:nvGrpSpPr>
        <p:grpSpPr>
          <a:xfrm>
            <a:off x="4045870" y="3590474"/>
            <a:ext cx="3979145" cy="2689115"/>
            <a:chOff x="5677942" y="1053973"/>
            <a:chExt cx="2984359" cy="2689115"/>
          </a:xfrm>
        </p:grpSpPr>
        <p:sp>
          <p:nvSpPr>
            <p:cNvPr id="13" name="Rectangle 12"/>
            <p:cNvSpPr/>
            <p:nvPr/>
          </p:nvSpPr>
          <p:spPr>
            <a:xfrm>
              <a:off x="5677942" y="2337447"/>
              <a:ext cx="2984359" cy="1405641"/>
            </a:xfrm>
            <a:prstGeom prst="rect">
              <a:avLst/>
            </a:prstGeom>
          </p:spPr>
          <p:txBody>
            <a:bodyPr wrap="square">
              <a:spAutoFit/>
            </a:bodyPr>
            <a:lstStyle/>
            <a:p>
              <a:pPr algn="ctr"/>
              <a:r>
                <a:rPr lang="en-US" sz="4267" b="1" dirty="0" smtClean="0"/>
                <a:t>Trust &amp; Collaboration</a:t>
              </a:r>
              <a:endParaRPr lang="en-US" sz="4267" b="1" dirty="0"/>
            </a:p>
          </p:txBody>
        </p:sp>
        <p:pic>
          <p:nvPicPr>
            <p:cNvPr id="24" name="Picture 23" descr="AG deck 150515-0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4749" y="1053973"/>
              <a:ext cx="1083691" cy="1267968"/>
            </a:xfrm>
            <a:prstGeom prst="rect">
              <a:avLst/>
            </a:prstGeom>
          </p:spPr>
        </p:pic>
      </p:gr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234" y="5244714"/>
            <a:ext cx="2123287" cy="1327837"/>
          </a:xfrm>
          <a:prstGeom prst="rect">
            <a:avLst/>
          </a:prstGeom>
        </p:spPr>
      </p:pic>
    </p:spTree>
    <p:extLst>
      <p:ext uri="{BB962C8B-B14F-4D97-AF65-F5344CB8AC3E}">
        <p14:creationId xmlns:p14="http://schemas.microsoft.com/office/powerpoint/2010/main" val="17575377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p:cNvSpPr>
          <p:nvPr>
            <p:ph type="body" idx="1"/>
          </p:nvPr>
        </p:nvSpPr>
        <p:spPr>
          <a:xfrm>
            <a:off x="0" y="1594152"/>
            <a:ext cx="12192000" cy="3795996"/>
          </a:xfrm>
          <a:solidFill>
            <a:srgbClr val="FF8803"/>
          </a:solidFill>
        </p:spPr>
        <p:txBody>
          <a:bodyPr>
            <a:noAutofit/>
          </a:bodyPr>
          <a:lstStyle/>
          <a:p>
            <a:pPr algn="ctr">
              <a:lnSpc>
                <a:spcPct val="70000"/>
              </a:lnSpc>
              <a:buNone/>
            </a:pPr>
            <a:r>
              <a:rPr lang="en-US" sz="5333" b="1" dirty="0">
                <a:solidFill>
                  <a:srgbClr val="002060"/>
                </a:solidFill>
                <a:latin typeface="Calibri" pitchFamily="34" charset="0"/>
              </a:rPr>
              <a:t>People in high-performance cultures are</a:t>
            </a:r>
          </a:p>
          <a:p>
            <a:pPr algn="ctr">
              <a:lnSpc>
                <a:spcPct val="60000"/>
              </a:lnSpc>
              <a:buNone/>
            </a:pPr>
            <a:r>
              <a:rPr lang="en-US" sz="5867" b="1" dirty="0">
                <a:solidFill>
                  <a:srgbClr val="002060"/>
                </a:solidFill>
                <a:latin typeface="Calibri" pitchFamily="34" charset="0"/>
              </a:rPr>
              <a:t> </a:t>
            </a:r>
            <a:r>
              <a:rPr lang="en-US" sz="8800" b="1" dirty="0">
                <a:solidFill>
                  <a:schemeClr val="bg1"/>
                </a:solidFill>
                <a:effectLst>
                  <a:outerShdw blurRad="38100" dist="38100" dir="2700000" algn="tl">
                    <a:srgbClr val="000000">
                      <a:alpha val="43137"/>
                    </a:srgbClr>
                  </a:outerShdw>
                </a:effectLst>
                <a:latin typeface="Calibri" pitchFamily="34" charset="0"/>
              </a:rPr>
              <a:t>engaged</a:t>
            </a:r>
          </a:p>
          <a:p>
            <a:pPr algn="ctr">
              <a:lnSpc>
                <a:spcPct val="60000"/>
              </a:lnSpc>
              <a:buNone/>
            </a:pPr>
            <a:r>
              <a:rPr lang="en-US" sz="8800" b="1" dirty="0">
                <a:solidFill>
                  <a:schemeClr val="bg1"/>
                </a:solidFill>
                <a:effectLst>
                  <a:outerShdw blurRad="38100" dist="38100" dir="2700000" algn="tl">
                    <a:srgbClr val="000000">
                      <a:alpha val="43137"/>
                    </a:srgbClr>
                  </a:outerShdw>
                </a:effectLst>
                <a:latin typeface="Calibri" pitchFamily="34" charset="0"/>
              </a:rPr>
              <a:t>enabled</a:t>
            </a:r>
          </a:p>
          <a:p>
            <a:pPr algn="ctr">
              <a:lnSpc>
                <a:spcPct val="60000"/>
              </a:lnSpc>
              <a:buNone/>
            </a:pPr>
            <a:r>
              <a:rPr lang="en-US" sz="8800" b="1" dirty="0">
                <a:solidFill>
                  <a:schemeClr val="bg1"/>
                </a:solidFill>
                <a:effectLst>
                  <a:outerShdw blurRad="38100" dist="38100" dir="2700000" algn="tl">
                    <a:srgbClr val="000000">
                      <a:alpha val="43137"/>
                    </a:srgbClr>
                  </a:outerShdw>
                </a:effectLst>
                <a:latin typeface="Calibri" pitchFamily="34" charset="0"/>
              </a:rPr>
              <a:t>energized</a:t>
            </a:r>
          </a:p>
        </p:txBody>
      </p:sp>
      <p:sp>
        <p:nvSpPr>
          <p:cNvPr id="6" name="Rectangle 3"/>
          <p:cNvSpPr>
            <a:spLocks noChangeArrowheads="1"/>
          </p:cNvSpPr>
          <p:nvPr/>
        </p:nvSpPr>
        <p:spPr bwMode="auto">
          <a:xfrm>
            <a:off x="-812800" y="58246"/>
            <a:ext cx="13796279"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8000" b="1" dirty="0">
                <a:solidFill>
                  <a:srgbClr val="361C0E"/>
                </a:solidFill>
                <a:latin typeface="Verdana" charset="0"/>
              </a:rPr>
              <a:t>Aha #1</a:t>
            </a:r>
          </a:p>
        </p:txBody>
      </p:sp>
    </p:spTree>
    <p:extLst>
      <p:ext uri="{BB962C8B-B14F-4D97-AF65-F5344CB8AC3E}">
        <p14:creationId xmlns:p14="http://schemas.microsoft.com/office/powerpoint/2010/main" val="199635278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p:cNvSpPr>
          <p:nvPr>
            <p:ph type="body" idx="1"/>
          </p:nvPr>
        </p:nvSpPr>
        <p:spPr>
          <a:xfrm>
            <a:off x="0" y="1542156"/>
            <a:ext cx="12192000" cy="3650733"/>
          </a:xfrm>
          <a:solidFill>
            <a:srgbClr val="FF8803"/>
          </a:solidFill>
        </p:spPr>
        <p:txBody>
          <a:bodyPr>
            <a:noAutofit/>
          </a:bodyPr>
          <a:lstStyle/>
          <a:p>
            <a:pPr algn="ctr">
              <a:lnSpc>
                <a:spcPct val="80000"/>
              </a:lnSpc>
              <a:buNone/>
            </a:pPr>
            <a:r>
              <a:rPr lang="en-US" sz="15333" b="1" dirty="0">
                <a:solidFill>
                  <a:schemeClr val="bg1"/>
                </a:solidFill>
                <a:effectLst>
                  <a:outerShdw blurRad="38100" dist="38100" dir="2700000" algn="tl">
                    <a:srgbClr val="000000">
                      <a:alpha val="43137"/>
                    </a:srgbClr>
                  </a:outerShdw>
                </a:effectLst>
                <a:latin typeface="Calibri" pitchFamily="34" charset="0"/>
              </a:rPr>
              <a:t>Leaders       </a:t>
            </a:r>
            <a:r>
              <a:rPr lang="en-US" sz="11733" b="1" dirty="0">
                <a:solidFill>
                  <a:srgbClr val="002060"/>
                </a:solidFill>
                <a:latin typeface="Calibri" pitchFamily="34" charset="0"/>
              </a:rPr>
              <a:t>create culture</a:t>
            </a:r>
            <a:endParaRPr lang="en-US" sz="11733" b="1" dirty="0">
              <a:solidFill>
                <a:schemeClr val="bg1"/>
              </a:solidFill>
              <a:effectLst>
                <a:outerShdw blurRad="38100" dist="38100" dir="2700000" algn="tl">
                  <a:srgbClr val="000000">
                    <a:alpha val="43137"/>
                  </a:srgbClr>
                </a:outerShdw>
              </a:effectLst>
              <a:latin typeface="Calibri" pitchFamily="34" charset="0"/>
            </a:endParaRPr>
          </a:p>
        </p:txBody>
      </p:sp>
      <p:sp>
        <p:nvSpPr>
          <p:cNvPr id="6" name="Rectangle 3"/>
          <p:cNvSpPr>
            <a:spLocks noChangeArrowheads="1"/>
          </p:cNvSpPr>
          <p:nvPr/>
        </p:nvSpPr>
        <p:spPr bwMode="auto">
          <a:xfrm>
            <a:off x="-812800" y="58238"/>
            <a:ext cx="13796279"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8000" b="1" dirty="0">
                <a:solidFill>
                  <a:srgbClr val="361C0E"/>
                </a:solidFill>
                <a:latin typeface="Verdana" charset="0"/>
              </a:rPr>
              <a:t>Aha #2</a:t>
            </a:r>
          </a:p>
        </p:txBody>
      </p:sp>
    </p:spTree>
    <p:extLst>
      <p:ext uri="{BB962C8B-B14F-4D97-AF65-F5344CB8AC3E}">
        <p14:creationId xmlns:p14="http://schemas.microsoft.com/office/powerpoint/2010/main" val="7443385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p:cNvSpPr>
          <p:nvPr>
            <p:ph type="body" idx="1"/>
          </p:nvPr>
        </p:nvSpPr>
        <p:spPr>
          <a:xfrm>
            <a:off x="0" y="1542144"/>
            <a:ext cx="12192000" cy="3842657"/>
          </a:xfrm>
          <a:solidFill>
            <a:srgbClr val="FF8803"/>
          </a:solidFill>
        </p:spPr>
        <p:txBody>
          <a:bodyPr>
            <a:noAutofit/>
          </a:bodyPr>
          <a:lstStyle/>
          <a:p>
            <a:pPr algn="ctr">
              <a:lnSpc>
                <a:spcPct val="80000"/>
              </a:lnSpc>
              <a:buNone/>
            </a:pPr>
            <a:r>
              <a:rPr lang="en-US" sz="18400" b="1" dirty="0">
                <a:solidFill>
                  <a:schemeClr val="bg1"/>
                </a:solidFill>
                <a:effectLst>
                  <a:outerShdw blurRad="38100" dist="38100" dir="2700000" algn="tl">
                    <a:srgbClr val="000000">
                      <a:alpha val="43137"/>
                    </a:srgbClr>
                  </a:outerShdw>
                </a:effectLst>
                <a:latin typeface="Calibri" pitchFamily="34" charset="0"/>
              </a:rPr>
              <a:t>Seven-step    </a:t>
            </a:r>
            <a:r>
              <a:rPr lang="en-US" sz="12800" b="1" dirty="0">
                <a:solidFill>
                  <a:srgbClr val="002060"/>
                </a:solidFill>
                <a:latin typeface="Calibri" pitchFamily="34" charset="0"/>
              </a:rPr>
              <a:t>road-map</a:t>
            </a:r>
            <a:endParaRPr lang="en-US" sz="12800" b="1" dirty="0">
              <a:solidFill>
                <a:schemeClr val="bg1"/>
              </a:solidFill>
              <a:effectLst>
                <a:outerShdw blurRad="38100" dist="38100" dir="2700000" algn="tl">
                  <a:srgbClr val="000000">
                    <a:alpha val="43137"/>
                  </a:srgbClr>
                </a:outerShdw>
              </a:effectLst>
              <a:latin typeface="Calibri" pitchFamily="34" charset="0"/>
            </a:endParaRPr>
          </a:p>
        </p:txBody>
      </p:sp>
      <p:sp>
        <p:nvSpPr>
          <p:cNvPr id="6" name="Rectangle 3"/>
          <p:cNvSpPr>
            <a:spLocks noChangeArrowheads="1"/>
          </p:cNvSpPr>
          <p:nvPr/>
        </p:nvSpPr>
        <p:spPr bwMode="auto">
          <a:xfrm>
            <a:off x="-812800" y="58246"/>
            <a:ext cx="13796279"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8000" b="1" dirty="0">
                <a:solidFill>
                  <a:srgbClr val="361C0E"/>
                </a:solidFill>
                <a:latin typeface="Verdana" charset="0"/>
              </a:rPr>
              <a:t>Aha #3</a:t>
            </a:r>
          </a:p>
        </p:txBody>
      </p:sp>
    </p:spTree>
    <p:extLst>
      <p:ext uri="{BB962C8B-B14F-4D97-AF65-F5344CB8AC3E}">
        <p14:creationId xmlns:p14="http://schemas.microsoft.com/office/powerpoint/2010/main" val="196010438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2751</TotalTime>
  <Words>3723</Words>
  <Application>Microsoft Macintosh PowerPoint</Application>
  <PresentationFormat>Widescreen</PresentationFormat>
  <Paragraphs>456</Paragraphs>
  <Slides>69</Slides>
  <Notes>38</Notes>
  <HiddenSlides>0</HiddenSlides>
  <MMClips>0</MMClips>
  <ScaleCrop>false</ScaleCrop>
  <HeadingPairs>
    <vt:vector size="8" baseType="variant">
      <vt:variant>
        <vt:lpstr>Fonts Used</vt:lpstr>
      </vt:variant>
      <vt:variant>
        <vt:i4>23</vt:i4>
      </vt: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94" baseType="lpstr">
      <vt:lpstr>Arial Black</vt:lpstr>
      <vt:lpstr>Berlin Sans FB</vt:lpstr>
      <vt:lpstr>Calibri</vt:lpstr>
      <vt:lpstr>Calibri Light</vt:lpstr>
      <vt:lpstr>Comic Sans MS</vt:lpstr>
      <vt:lpstr>Courier New</vt:lpstr>
      <vt:lpstr>Handwriting - Dakota</vt:lpstr>
      <vt:lpstr>Helvetica Neue</vt:lpstr>
      <vt:lpstr>HelveticaNeue BlackCond</vt:lpstr>
      <vt:lpstr>Lucida Grande</vt:lpstr>
      <vt:lpstr>Mangal</vt:lpstr>
      <vt:lpstr>MS PGothic</vt:lpstr>
      <vt:lpstr>ＭＳ Ｐゴシック</vt:lpstr>
      <vt:lpstr>MV Boli</vt:lpstr>
      <vt:lpstr>Proxima Nova Light</vt:lpstr>
      <vt:lpstr>Proxima Nova Regular</vt:lpstr>
      <vt:lpstr>Times</vt:lpstr>
      <vt:lpstr>Verdana</vt:lpstr>
      <vt:lpstr>Viga</vt:lpstr>
      <vt:lpstr>Viga-Regular</vt:lpstr>
      <vt:lpstr>Wingdings</vt:lpstr>
      <vt:lpstr>ヒラギノ角ゴ Pro W3</vt:lpstr>
      <vt:lpstr>Arial</vt:lpstr>
      <vt:lpstr>Office Theme</vt:lpstr>
      <vt:lpstr>Photo Editor Photo</vt:lpstr>
      <vt:lpstr>PowerPoint Presentation</vt:lpstr>
      <vt:lpstr>PowerPoint Presentation</vt:lpstr>
      <vt:lpstr>What we covered in our 2016 session</vt:lpstr>
      <vt:lpstr>“Culture drives whatever you are trying to accomplish within an organization— innovation, execution, customer service, etc. And that drives results.”  </vt:lpstr>
      <vt:lpstr>“If you don’t create a culture, a culture will create itself. And you can assume it’s the wrong culture.”  </vt:lpstr>
      <vt:lpstr>YOU  own the Michigan Medicine culture!</vt:lpstr>
      <vt:lpstr>PowerPoint Presentation</vt:lpstr>
      <vt:lpstr>PowerPoint Presentation</vt:lpstr>
      <vt:lpstr>PowerPoint Presentation</vt:lpstr>
      <vt:lpstr>The All In Road Map</vt:lpstr>
      <vt:lpstr>Concern #3: Communication and feedback</vt:lpstr>
      <vt:lpstr>Concern #2: Recognition and development</vt:lpstr>
      <vt:lpstr>Concern #1: Trust and collaboration</vt:lpstr>
      <vt:lpstr>Today:            moving forward</vt:lpstr>
      <vt:lpstr>PowerPoint Presentation</vt:lpstr>
      <vt:lpstr>Engagement’s Effect on KPIs Top 25% vs. bottom 25% </vt:lpstr>
      <vt:lpstr>Gallup Engagement Study</vt:lpstr>
      <vt:lpstr>PowerPoint Presentation</vt:lpstr>
      <vt:lpstr>The Dilemma</vt:lpstr>
      <vt:lpstr>Engaged …</vt:lpstr>
      <vt:lpstr>USA Engagement top 3 drivers</vt:lpstr>
      <vt:lpstr>What’s the Competition Doing?</vt:lpstr>
      <vt:lpstr>Recognition reinforces values</vt:lpstr>
      <vt:lpstr>Caregiver Celebrations</vt:lpstr>
      <vt:lpstr>PowerPoint Presentation</vt:lpstr>
      <vt:lpstr>PowerPoint Presentation</vt:lpstr>
      <vt:lpstr>PowerPoint Presentation</vt:lpstr>
      <vt:lpstr>What are the       next steps personally &amp; as an organization we must take?</vt:lpstr>
      <vt:lpstr>PowerPoint Presentation</vt:lpstr>
      <vt:lpstr>PowerPoint Presentation</vt:lpstr>
      <vt:lpstr>PowerPoint Presentation</vt:lpstr>
      <vt:lpstr>PowerPoint Presentation</vt:lpstr>
      <vt:lpstr>THE PATH TO ENGAGEMENT AT MM</vt:lpstr>
      <vt:lpstr>THE PATH TO ENGAGEMENT AT MM</vt:lpstr>
      <vt:lpstr>What is the second biggest cause of employee dissatisfaction in US workplaces?</vt:lpstr>
      <vt:lpstr>Concern #3: Communication &amp; Feedback</vt:lpstr>
      <vt:lpstr>THE PATH TO ENGAGEMENT AT MM</vt:lpstr>
      <vt:lpstr>Concern #1: Trust &amp; Collaboration</vt:lpstr>
      <vt:lpstr>PowerPoint Presentation</vt:lpstr>
      <vt:lpstr>PowerPoint Presentation</vt:lpstr>
      <vt:lpstr>Collaborative Teams</vt:lpstr>
      <vt:lpstr>PowerPoint Presentation</vt:lpstr>
      <vt:lpstr>PowerPoint Presentation</vt:lpstr>
      <vt:lpstr>PowerPoint Presentation</vt:lpstr>
      <vt:lpstr>PowerPoint Presentation</vt:lpstr>
      <vt:lpstr>THE PATH TO ENGAGEMENT AT MM</vt:lpstr>
      <vt:lpstr>Collaborative Teams</vt:lpstr>
      <vt:lpstr>PowerPoint Presentation</vt:lpstr>
      <vt:lpstr>PowerPoint Presentation</vt:lpstr>
      <vt:lpstr>THE PATH TO ENGAGEMENT AT MM</vt:lpstr>
      <vt:lpstr>Concern #2: Recognition &amp; Development</vt:lpstr>
      <vt:lpstr>PowerPoint Presentation</vt:lpstr>
      <vt:lpstr>PowerPoint Presentation</vt:lpstr>
      <vt:lpstr>Do your people feel coached as individuals?</vt:lpstr>
      <vt:lpstr>What if…</vt:lpstr>
      <vt:lpstr>PowerPoint Presentation</vt:lpstr>
      <vt:lpstr>PowerPoint Presentation</vt:lpstr>
      <vt:lpstr>PowerPoint Presentation</vt:lpstr>
      <vt:lpstr>PowerPoint Presentation</vt:lpstr>
      <vt:lpstr>PowerPoint Presentation</vt:lpstr>
      <vt:lpstr>Lack of career development</vt:lpstr>
      <vt:lpstr>“Telling people how valuable they are is the cheapest thing on earth, and yet curiously hard.”  </vt:lpstr>
      <vt:lpstr>PowerPoint Presentation</vt:lpstr>
      <vt:lpstr>Timely Recognition</vt:lpstr>
      <vt:lpstr>PowerPoint Presentation</vt:lpstr>
      <vt:lpstr>PowerPoint Presentation</vt:lpstr>
      <vt:lpstr>PowerPoint Presentation</vt:lpstr>
      <vt:lpstr>Exercise: 360° Recognition Checkup</vt:lpstr>
      <vt:lpstr>THE PATH TO ENGAGEMENT AT MM</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terms of the way this company operates I wish that.......” "In terms of my behaviour in this company I promise that........"</dc:title>
  <dc:creator>Microsoft Office User</dc:creator>
  <cp:lastModifiedBy>Microsoft Office User</cp:lastModifiedBy>
  <cp:revision>240</cp:revision>
  <dcterms:created xsi:type="dcterms:W3CDTF">2017-08-03T16:02:57Z</dcterms:created>
  <dcterms:modified xsi:type="dcterms:W3CDTF">2017-11-02T16:15:18Z</dcterms:modified>
</cp:coreProperties>
</file>