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2" r:id="rId3"/>
    <p:sldId id="257" r:id="rId4"/>
    <p:sldId id="261" r:id="rId5"/>
    <p:sldId id="260" r:id="rId6"/>
    <p:sldId id="258" r:id="rId7"/>
    <p:sldId id="263"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8419" autoAdjust="0"/>
  </p:normalViewPr>
  <p:slideViewPr>
    <p:cSldViewPr>
      <p:cViewPr varScale="1">
        <p:scale>
          <a:sx n="112" d="100"/>
          <a:sy n="112" d="100"/>
        </p:scale>
        <p:origin x="1040" y="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DE636D-F466-44BD-8E22-9627343B37CA}" type="datetimeFigureOut">
              <a:rPr lang="en-US" smtClean="0"/>
              <a:t>1/11/2018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75F846-FADB-4CEE-89EF-0876CEFA054D}" type="slidenum">
              <a:rPr lang="en-US" smtClean="0"/>
              <a:t>‹#›</a:t>
            </a:fld>
            <a:endParaRPr lang="en-US"/>
          </a:p>
        </p:txBody>
      </p:sp>
    </p:spTree>
    <p:extLst>
      <p:ext uri="{BB962C8B-B14F-4D97-AF65-F5344CB8AC3E}">
        <p14:creationId xmlns:p14="http://schemas.microsoft.com/office/powerpoint/2010/main" val="2528707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8C9C5D8D-4CC5-4D2C-9C4F-4D081C731D8C}" type="datetimeFigureOut">
              <a:rPr lang="en-US" smtClean="0"/>
              <a:t>1/11/2018</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A18864A6-F959-45B2-BBCE-87D5460F77A5}"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9C5D8D-4CC5-4D2C-9C4F-4D081C731D8C}"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864A6-F959-45B2-BBCE-87D5460F77A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9C5D8D-4CC5-4D2C-9C4F-4D081C731D8C}"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864A6-F959-45B2-BBCE-87D5460F77A5}"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C9C5D8D-4CC5-4D2C-9C4F-4D081C731D8C}"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864A6-F959-45B2-BBCE-87D5460F77A5}"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8C9C5D8D-4CC5-4D2C-9C4F-4D081C731D8C}" type="datetimeFigureOut">
              <a:rPr lang="en-US" smtClean="0"/>
              <a:t>1/11/2018</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A18864A6-F959-45B2-BBCE-87D5460F77A5}"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C9C5D8D-4CC5-4D2C-9C4F-4D081C731D8C}"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864A6-F959-45B2-BBCE-87D5460F77A5}"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C9C5D8D-4CC5-4D2C-9C4F-4D081C731D8C}" type="datetimeFigureOut">
              <a:rPr lang="en-US" smtClean="0"/>
              <a:t>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8864A6-F959-45B2-BBCE-87D5460F77A5}"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9C5D8D-4CC5-4D2C-9C4F-4D081C731D8C}" type="datetimeFigureOut">
              <a:rPr lang="en-US" smtClean="0"/>
              <a:t>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8864A6-F959-45B2-BBCE-87D5460F77A5}"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9C5D8D-4CC5-4D2C-9C4F-4D081C731D8C}" type="datetimeFigureOut">
              <a:rPr lang="en-US" smtClean="0"/>
              <a:t>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8864A6-F959-45B2-BBCE-87D5460F77A5}"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9C5D8D-4CC5-4D2C-9C4F-4D081C731D8C}"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864A6-F959-45B2-BBCE-87D5460F77A5}"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9C5D8D-4CC5-4D2C-9C4F-4D081C731D8C}"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864A6-F959-45B2-BBCE-87D5460F77A5}"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C9C5D8D-4CC5-4D2C-9C4F-4D081C731D8C}" type="datetimeFigureOut">
              <a:rPr lang="en-US" smtClean="0"/>
              <a:t>1/11/2018</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18864A6-F959-45B2-BBCE-87D5460F77A5}"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faculty.medicine.umich.edu/work-life-benefits/faculty-staff-effort-reporting-resources"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DEPARTMENT OF INTERNAL MEDICINE</a:t>
            </a:r>
            <a:endParaRPr lang="en-US" dirty="0"/>
          </a:p>
        </p:txBody>
      </p:sp>
      <p:sp>
        <p:nvSpPr>
          <p:cNvPr id="3" name="Subtitle 2"/>
          <p:cNvSpPr>
            <a:spLocks noGrp="1"/>
          </p:cNvSpPr>
          <p:nvPr>
            <p:ph type="subTitle" idx="1"/>
          </p:nvPr>
        </p:nvSpPr>
        <p:spPr>
          <a:xfrm>
            <a:off x="1219200" y="5029200"/>
            <a:ext cx="6934200" cy="895350"/>
          </a:xfrm>
        </p:spPr>
        <p:txBody>
          <a:bodyPr>
            <a:normAutofit/>
          </a:bodyPr>
          <a:lstStyle/>
          <a:p>
            <a:r>
              <a:rPr lang="en-US" dirty="0" smtClean="0"/>
              <a:t>Medical School Effort Specialist Meeting</a:t>
            </a:r>
          </a:p>
          <a:p>
            <a:r>
              <a:rPr lang="en-US" dirty="0" smtClean="0"/>
              <a:t>December 2017</a:t>
            </a:r>
            <a:endParaRPr lang="en-US" dirty="0"/>
          </a:p>
        </p:txBody>
      </p:sp>
    </p:spTree>
    <p:extLst>
      <p:ext uri="{BB962C8B-B14F-4D97-AF65-F5344CB8AC3E}">
        <p14:creationId xmlns:p14="http://schemas.microsoft.com/office/powerpoint/2010/main" val="725808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DOIM effort reporting structure</a:t>
            </a:r>
          </a:p>
          <a:p>
            <a:endParaRPr lang="en-US" dirty="0" smtClean="0"/>
          </a:p>
          <a:p>
            <a:r>
              <a:rPr lang="en-US" dirty="0" smtClean="0"/>
              <a:t>DOIM rollout of new reporting requirements</a:t>
            </a:r>
          </a:p>
          <a:p>
            <a:endParaRPr lang="en-US" dirty="0" smtClean="0"/>
          </a:p>
          <a:p>
            <a:r>
              <a:rPr lang="en-US" dirty="0" smtClean="0"/>
              <a:t>Tools created</a:t>
            </a:r>
            <a:endParaRPr lang="en-US" dirty="0"/>
          </a:p>
        </p:txBody>
      </p:sp>
    </p:spTree>
    <p:extLst>
      <p:ext uri="{BB962C8B-B14F-4D97-AF65-F5344CB8AC3E}">
        <p14:creationId xmlns:p14="http://schemas.microsoft.com/office/powerpoint/2010/main" val="1844509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DEPARTMENTAL STRUCTURE/EFFORT REPORTING</a:t>
            </a:r>
            <a:endParaRPr lang="en-US" dirty="0"/>
          </a:p>
        </p:txBody>
      </p:sp>
      <p:sp>
        <p:nvSpPr>
          <p:cNvPr id="3" name="Content Placeholder 2"/>
          <p:cNvSpPr>
            <a:spLocks noGrp="1"/>
          </p:cNvSpPr>
          <p:nvPr>
            <p:ph sz="quarter" idx="1"/>
          </p:nvPr>
        </p:nvSpPr>
        <p:spPr>
          <a:xfrm>
            <a:off x="457200" y="1219200"/>
            <a:ext cx="8229600" cy="4876800"/>
          </a:xfrm>
        </p:spPr>
        <p:txBody>
          <a:bodyPr>
            <a:normAutofit fontScale="92500" lnSpcReduction="20000"/>
          </a:bodyPr>
          <a:lstStyle/>
          <a:p>
            <a:r>
              <a:rPr lang="en-US" dirty="0" smtClean="0"/>
              <a:t>Departmental Lead</a:t>
            </a:r>
          </a:p>
          <a:p>
            <a:pPr lvl="1"/>
            <a:r>
              <a:rPr lang="en-US" dirty="0" smtClean="0"/>
              <a:t>Responsibilities include:</a:t>
            </a:r>
          </a:p>
          <a:p>
            <a:pPr lvl="2"/>
            <a:r>
              <a:rPr lang="en-US" dirty="0" smtClean="0"/>
              <a:t>Disseminate information to divisional effort specialist</a:t>
            </a:r>
          </a:p>
          <a:p>
            <a:pPr lvl="2"/>
            <a:r>
              <a:rPr lang="en-US" dirty="0" err="1" smtClean="0"/>
              <a:t>Liasion</a:t>
            </a:r>
            <a:r>
              <a:rPr lang="en-US" dirty="0" smtClean="0"/>
              <a:t> between divisional staff and Med School/Payroll and other central offices</a:t>
            </a:r>
          </a:p>
          <a:p>
            <a:pPr lvl="2"/>
            <a:r>
              <a:rPr lang="en-US" dirty="0" smtClean="0"/>
              <a:t>Serves as a compliance resource for divisional effort specialists</a:t>
            </a:r>
          </a:p>
          <a:p>
            <a:pPr lvl="2"/>
            <a:r>
              <a:rPr lang="en-US" dirty="0" smtClean="0"/>
              <a:t>Ensures compliance with annual effort review process</a:t>
            </a:r>
          </a:p>
          <a:p>
            <a:pPr lvl="2"/>
            <a:r>
              <a:rPr lang="en-US" dirty="0" smtClean="0"/>
              <a:t>Ensures compliance with Med School UM/VA MOU process</a:t>
            </a:r>
            <a:endParaRPr lang="en-US" dirty="0"/>
          </a:p>
          <a:p>
            <a:pPr lvl="1"/>
            <a:endParaRPr lang="en-US" dirty="0" smtClean="0"/>
          </a:p>
          <a:p>
            <a:r>
              <a:rPr lang="en-US" dirty="0" smtClean="0"/>
              <a:t>Divisional Lead</a:t>
            </a:r>
          </a:p>
          <a:p>
            <a:pPr lvl="1"/>
            <a:r>
              <a:rPr lang="en-US" dirty="0" smtClean="0"/>
              <a:t>Responsibilities Include: </a:t>
            </a:r>
          </a:p>
          <a:p>
            <a:pPr lvl="2"/>
            <a:r>
              <a:rPr lang="en-US" dirty="0" smtClean="0"/>
              <a:t>Understands the role of effort reporting and resources available to aid in successful compliance </a:t>
            </a:r>
          </a:p>
          <a:p>
            <a:pPr lvl="2"/>
            <a:r>
              <a:rPr lang="en-US" dirty="0" smtClean="0"/>
              <a:t>Leads the quarterly effort reviews for the unit </a:t>
            </a:r>
          </a:p>
          <a:p>
            <a:pPr lvl="2"/>
            <a:r>
              <a:rPr lang="en-US" dirty="0" smtClean="0"/>
              <a:t>Facilitates issue resolution regarding effort in the unit</a:t>
            </a:r>
          </a:p>
          <a:p>
            <a:pPr lvl="2"/>
            <a:r>
              <a:rPr lang="en-US" dirty="0" smtClean="0"/>
              <a:t>Leads the annual effort review process for the unit</a:t>
            </a:r>
          </a:p>
          <a:p>
            <a:pPr lvl="1"/>
            <a:endParaRPr lang="en-US" dirty="0" smtClean="0"/>
          </a:p>
        </p:txBody>
      </p:sp>
    </p:spTree>
    <p:extLst>
      <p:ext uri="{BB962C8B-B14F-4D97-AF65-F5344CB8AC3E}">
        <p14:creationId xmlns:p14="http://schemas.microsoft.com/office/powerpoint/2010/main" val="1135839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DOIM Rollout of New Reporting Requirements</a:t>
            </a:r>
            <a:endParaRPr lang="en-US" dirty="0"/>
          </a:p>
        </p:txBody>
      </p:sp>
      <p:sp>
        <p:nvSpPr>
          <p:cNvPr id="3" name="Content Placeholder 2"/>
          <p:cNvSpPr>
            <a:spLocks noGrp="1"/>
          </p:cNvSpPr>
          <p:nvPr>
            <p:ph sz="quarter" idx="1"/>
          </p:nvPr>
        </p:nvSpPr>
        <p:spPr>
          <a:xfrm>
            <a:off x="457200" y="1219200"/>
            <a:ext cx="8229600" cy="4876800"/>
          </a:xfrm>
        </p:spPr>
        <p:txBody>
          <a:bodyPr>
            <a:normAutofit/>
          </a:bodyPr>
          <a:lstStyle/>
          <a:p>
            <a:r>
              <a:rPr lang="en-US" dirty="0" smtClean="0"/>
              <a:t>Meetings arranged with Med School Faculty Affairs</a:t>
            </a:r>
          </a:p>
          <a:p>
            <a:pPr lvl="1"/>
            <a:r>
              <a:rPr lang="en-US" dirty="0" smtClean="0"/>
              <a:t>Division administrators and department leadership</a:t>
            </a:r>
          </a:p>
          <a:p>
            <a:pPr lvl="1"/>
            <a:r>
              <a:rPr lang="en-US" dirty="0" smtClean="0"/>
              <a:t>DOIM effort reporting specialists</a:t>
            </a:r>
          </a:p>
          <a:p>
            <a:pPr lvl="1"/>
            <a:r>
              <a:rPr lang="en-US" dirty="0" smtClean="0"/>
              <a:t>Division Chiefs</a:t>
            </a:r>
          </a:p>
          <a:p>
            <a:r>
              <a:rPr lang="en-US" dirty="0" smtClean="0"/>
              <a:t>Email announcement to Faculty on Changes</a:t>
            </a:r>
          </a:p>
          <a:p>
            <a:r>
              <a:rPr lang="en-US" dirty="0" smtClean="0"/>
              <a:t>Tools Developed</a:t>
            </a:r>
          </a:p>
          <a:p>
            <a:pPr lvl="1"/>
            <a:r>
              <a:rPr lang="en-US" dirty="0" smtClean="0"/>
              <a:t>Crosswalk of six new </a:t>
            </a:r>
            <a:r>
              <a:rPr lang="en-US" dirty="0" err="1" smtClean="0"/>
              <a:t>shortcodes</a:t>
            </a:r>
            <a:endParaRPr lang="en-US" dirty="0" smtClean="0"/>
          </a:p>
          <a:p>
            <a:pPr lvl="1"/>
            <a:r>
              <a:rPr lang="en-US" dirty="0" smtClean="0"/>
              <a:t>Guidance on patient care/teaching split</a:t>
            </a:r>
          </a:p>
          <a:p>
            <a:pPr lvl="1"/>
            <a:r>
              <a:rPr lang="en-US" dirty="0" smtClean="0"/>
              <a:t>Survey tool updated</a:t>
            </a:r>
          </a:p>
          <a:p>
            <a:pPr lvl="1"/>
            <a:r>
              <a:rPr lang="en-US" dirty="0" smtClean="0"/>
              <a:t>Information added to DOIM Grants Office website</a:t>
            </a:r>
          </a:p>
          <a:p>
            <a:pPr lvl="1"/>
            <a:r>
              <a:rPr lang="en-US" dirty="0" err="1" smtClean="0"/>
              <a:t>Qualtrics</a:t>
            </a:r>
            <a:r>
              <a:rPr lang="en-US" dirty="0" smtClean="0"/>
              <a:t> survey created</a:t>
            </a:r>
          </a:p>
        </p:txBody>
      </p:sp>
    </p:spTree>
    <p:extLst>
      <p:ext uri="{BB962C8B-B14F-4D97-AF65-F5344CB8AC3E}">
        <p14:creationId xmlns:p14="http://schemas.microsoft.com/office/powerpoint/2010/main" val="2678851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26963"/>
            <a:ext cx="8229600" cy="609600"/>
          </a:xfrm>
        </p:spPr>
        <p:txBody>
          <a:bodyPr/>
          <a:lstStyle/>
          <a:p>
            <a:r>
              <a:rPr lang="en-US" dirty="0" smtClean="0"/>
              <a:t>DOIM Rollout – Email to Faculty</a:t>
            </a:r>
            <a:endParaRPr lang="en-US" dirty="0"/>
          </a:p>
        </p:txBody>
      </p:sp>
      <p:sp>
        <p:nvSpPr>
          <p:cNvPr id="3" name="Content Placeholder 2"/>
          <p:cNvSpPr>
            <a:spLocks noGrp="1"/>
          </p:cNvSpPr>
          <p:nvPr>
            <p:ph sz="quarter" idx="4294967295"/>
          </p:nvPr>
        </p:nvSpPr>
        <p:spPr>
          <a:xfrm>
            <a:off x="304800" y="660009"/>
            <a:ext cx="8229600" cy="5105400"/>
          </a:xfrm>
        </p:spPr>
        <p:txBody>
          <a:bodyPr>
            <a:noAutofit/>
          </a:bodyPr>
          <a:lstStyle/>
          <a:p>
            <a:pPr marL="0" indent="0">
              <a:buNone/>
            </a:pPr>
            <a:r>
              <a:rPr lang="en-US" sz="1400" dirty="0" smtClean="0"/>
              <a:t>Michigan </a:t>
            </a:r>
            <a:r>
              <a:rPr lang="en-US" sz="1400" dirty="0"/>
              <a:t>Medicine is renewing its focus on defining expectations and objectives for our faculty, to ensure our responsibilities and activities are allocated to the areas of greatest strategic importance across all missions.  Periodic communications between divisional leadership and individual faculty regarding expectations and performance objectives will facilitate this, and following this, we need to ensure our activities are reported as accurately as possible through the effort certification process</a:t>
            </a:r>
            <a:r>
              <a:rPr lang="en-US" sz="1400" dirty="0" smtClean="0"/>
              <a:t>.</a:t>
            </a:r>
            <a:endParaRPr lang="en-US" sz="1400" dirty="0"/>
          </a:p>
          <a:p>
            <a:pPr marL="0" indent="0">
              <a:buNone/>
            </a:pPr>
            <a:r>
              <a:rPr lang="en-US" sz="1400" dirty="0"/>
              <a:t>The Medical School Faculty Affairs Office recently announced new guidelines and requirements for faculty effort reporting, and this requires a review and potential update of your effort allocations by December 31, 2017.  Tools and processes have been developed to implement this new initiative as seamlessly as possible for all of you. </a:t>
            </a:r>
          </a:p>
          <a:p>
            <a:r>
              <a:rPr lang="en-US" sz="1400" dirty="0" smtClean="0"/>
              <a:t>Six new reporting categories have been added to the list of effort reporting categories  </a:t>
            </a:r>
          </a:p>
          <a:p>
            <a:r>
              <a:rPr lang="en-US" sz="1400" dirty="0" smtClean="0"/>
              <a:t>Your divisional effort reporting specialist has attended training on these new codes, and when they should be used.  They will work with you to lead a review of your effort, and assist with making appropriate updates to your effort report.</a:t>
            </a:r>
          </a:p>
          <a:p>
            <a:r>
              <a:rPr lang="en-US" sz="1400" dirty="0" smtClean="0"/>
              <a:t>Going forward, your division chief will meet with you, at least annually, to prospectively establish and agree upon your clinical, research and teaching duties for the upcoming year.  These meetings traditionally begin the spring of the calendar year.</a:t>
            </a:r>
          </a:p>
          <a:p>
            <a:r>
              <a:rPr lang="en-US" sz="1400" dirty="0" smtClean="0"/>
              <a:t>A new Medical School effort reporting website has been created:  </a:t>
            </a:r>
            <a:r>
              <a:rPr lang="en-US" sz="1400" u="sng" dirty="0" smtClean="0">
                <a:hlinkClick r:id="rId2"/>
              </a:rPr>
              <a:t>Med School Effort Reporting Website</a:t>
            </a:r>
            <a:endParaRPr lang="en-US" sz="1400" dirty="0" smtClean="0"/>
          </a:p>
          <a:p>
            <a:pPr marL="0" indent="0">
              <a:buNone/>
            </a:pPr>
            <a:r>
              <a:rPr lang="en-US" sz="1400" dirty="0" smtClean="0"/>
              <a:t>The </a:t>
            </a:r>
            <a:r>
              <a:rPr lang="en-US" sz="1400" dirty="0"/>
              <a:t>effort reporting specialists will provide guidance and support during this review, but it is your responsibility to ensure your effort has been allocated correctly.  You will need to be involved in this process, as you are the one attesting to its accuracy.</a:t>
            </a:r>
          </a:p>
          <a:p>
            <a:pPr marL="0" indent="0">
              <a:buNone/>
            </a:pPr>
            <a:r>
              <a:rPr lang="en-US" sz="1400" dirty="0"/>
              <a:t> </a:t>
            </a:r>
            <a:r>
              <a:rPr lang="en-US" sz="1400" b="1" dirty="0" smtClean="0"/>
              <a:t>Next </a:t>
            </a:r>
            <a:r>
              <a:rPr lang="en-US" sz="1400" b="1" dirty="0"/>
              <a:t>steps:</a:t>
            </a:r>
            <a:r>
              <a:rPr lang="en-US" sz="1400" dirty="0"/>
              <a:t>  Your division administrator and effort reporting specialist will initiate contact with you about the review and classification of your activities.  Until then, should you have any questions about this initiative, please contact your division administrator or division chief</a:t>
            </a:r>
            <a:r>
              <a:rPr lang="en-US" sz="1400" dirty="0" smtClean="0"/>
              <a:t>.</a:t>
            </a:r>
            <a:endParaRPr lang="en-US" sz="1400" dirty="0"/>
          </a:p>
        </p:txBody>
      </p:sp>
    </p:spTree>
    <p:extLst>
      <p:ext uri="{BB962C8B-B14F-4D97-AF65-F5344CB8AC3E}">
        <p14:creationId xmlns:p14="http://schemas.microsoft.com/office/powerpoint/2010/main" val="2617277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Tools</a:t>
            </a:r>
            <a:endParaRPr lang="en-US" dirty="0"/>
          </a:p>
        </p:txBody>
      </p:sp>
      <p:sp>
        <p:nvSpPr>
          <p:cNvPr id="3" name="Content Placeholder 2"/>
          <p:cNvSpPr>
            <a:spLocks noGrp="1"/>
          </p:cNvSpPr>
          <p:nvPr>
            <p:ph sz="quarter" idx="1"/>
          </p:nvPr>
        </p:nvSpPr>
        <p:spPr/>
        <p:txBody>
          <a:bodyPr/>
          <a:lstStyle/>
          <a:p>
            <a:r>
              <a:rPr lang="en-US" dirty="0"/>
              <a:t>Updated Excel Survey Tool </a:t>
            </a:r>
          </a:p>
          <a:p>
            <a:pPr lvl="1"/>
            <a:r>
              <a:rPr lang="en-US" dirty="0"/>
              <a:t>Now includes 6 new activities</a:t>
            </a:r>
          </a:p>
          <a:p>
            <a:pPr lvl="2"/>
            <a:r>
              <a:rPr lang="en-US" dirty="0"/>
              <a:t>Located on DOIM Grants Office Website</a:t>
            </a:r>
          </a:p>
          <a:p>
            <a:pPr marL="274320" lvl="1" indent="0">
              <a:buNone/>
            </a:pPr>
            <a:r>
              <a:rPr lang="en-US" dirty="0"/>
              <a:t>	http://intmed.i.medicine.umich.edu/administrative/grants</a:t>
            </a:r>
          </a:p>
          <a:p>
            <a:pPr lvl="2"/>
            <a:r>
              <a:rPr lang="en-US" dirty="0"/>
              <a:t>Under DOIM Effort Specialist </a:t>
            </a:r>
            <a:r>
              <a:rPr lang="en-US" dirty="0" smtClean="0"/>
              <a:t>Information</a:t>
            </a:r>
          </a:p>
          <a:p>
            <a:pPr lvl="2"/>
            <a:endParaRPr lang="en-US" dirty="0"/>
          </a:p>
          <a:p>
            <a:r>
              <a:rPr lang="en-US" dirty="0" smtClean="0"/>
              <a:t>Crosswalk of Six New Activities</a:t>
            </a:r>
          </a:p>
          <a:p>
            <a:pPr marL="594360" lvl="2" indent="0">
              <a:buNone/>
            </a:pPr>
            <a:endParaRPr lang="en-US" dirty="0"/>
          </a:p>
          <a:p>
            <a:r>
              <a:rPr lang="en-US" dirty="0" err="1" smtClean="0"/>
              <a:t>Qualtrics</a:t>
            </a:r>
            <a:r>
              <a:rPr lang="en-US" dirty="0" smtClean="0"/>
              <a:t> Survey</a:t>
            </a:r>
          </a:p>
          <a:p>
            <a:pPr lvl="1"/>
            <a:r>
              <a:rPr lang="en-US" dirty="0" smtClean="0"/>
              <a:t>See next slide</a:t>
            </a:r>
            <a:endParaRPr lang="en-US" dirty="0"/>
          </a:p>
        </p:txBody>
      </p:sp>
    </p:spTree>
    <p:extLst>
      <p:ext uri="{BB962C8B-B14F-4D97-AF65-F5344CB8AC3E}">
        <p14:creationId xmlns:p14="http://schemas.microsoft.com/office/powerpoint/2010/main" val="4270708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803194139"/>
              </p:ext>
            </p:extLst>
          </p:nvPr>
        </p:nvGraphicFramePr>
        <p:xfrm>
          <a:off x="228600" y="0"/>
          <a:ext cx="8243888" cy="7086600"/>
        </p:xfrm>
        <a:graphic>
          <a:graphicData uri="http://schemas.openxmlformats.org/presentationml/2006/ole">
            <mc:AlternateContent xmlns:mc="http://schemas.openxmlformats.org/markup-compatibility/2006">
              <mc:Choice xmlns:v="urn:schemas-microsoft-com:vml" Requires="v">
                <p:oleObj spid="_x0000_s2052" name="Document" r:id="rId3" imgW="6238821" imgH="8060937" progId="Word.Document.12">
                  <p:embed/>
                </p:oleObj>
              </mc:Choice>
              <mc:Fallback>
                <p:oleObj name="Document" r:id="rId3" imgW="6238821" imgH="8060937" progId="Word.Document.12">
                  <p:embed/>
                  <p:pic>
                    <p:nvPicPr>
                      <p:cNvPr id="0" name=""/>
                      <p:cNvPicPr/>
                      <p:nvPr/>
                    </p:nvPicPr>
                    <p:blipFill>
                      <a:blip r:embed="rId4"/>
                      <a:stretch>
                        <a:fillRect/>
                      </a:stretch>
                    </p:blipFill>
                    <p:spPr>
                      <a:xfrm>
                        <a:off x="228600" y="0"/>
                        <a:ext cx="8243888" cy="7086600"/>
                      </a:xfrm>
                      <a:prstGeom prst="rect">
                        <a:avLst/>
                      </a:prstGeom>
                    </p:spPr>
                  </p:pic>
                </p:oleObj>
              </mc:Fallback>
            </mc:AlternateContent>
          </a:graphicData>
        </a:graphic>
      </p:graphicFrame>
    </p:spTree>
    <p:extLst>
      <p:ext uri="{BB962C8B-B14F-4D97-AF65-F5344CB8AC3E}">
        <p14:creationId xmlns:p14="http://schemas.microsoft.com/office/powerpoint/2010/main" val="3033569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1739201185"/>
              </p:ext>
            </p:extLst>
          </p:nvPr>
        </p:nvGraphicFramePr>
        <p:xfrm>
          <a:off x="425548" y="152400"/>
          <a:ext cx="8261252" cy="6705600"/>
        </p:xfrm>
        <a:graphic>
          <a:graphicData uri="http://schemas.openxmlformats.org/presentationml/2006/ole">
            <mc:AlternateContent xmlns:mc="http://schemas.openxmlformats.org/markup-compatibility/2006">
              <mc:Choice xmlns:v="urn:schemas-microsoft-com:vml" Requires="v">
                <p:oleObj spid="_x0000_s1032" name="Acrobat Document" r:id="rId3" imgW="5829199" imgH="7543800" progId="Acrobat.Document.11">
                  <p:embed/>
                </p:oleObj>
              </mc:Choice>
              <mc:Fallback>
                <p:oleObj name="Acrobat Document" r:id="rId3" imgW="5829199" imgH="7543800" progId="Acrobat.Document.11">
                  <p:embed/>
                  <p:pic>
                    <p:nvPicPr>
                      <p:cNvPr id="0" name=""/>
                      <p:cNvPicPr/>
                      <p:nvPr/>
                    </p:nvPicPr>
                    <p:blipFill>
                      <a:blip r:embed="rId4"/>
                      <a:stretch>
                        <a:fillRect/>
                      </a:stretch>
                    </p:blipFill>
                    <p:spPr>
                      <a:xfrm>
                        <a:off x="425548" y="152400"/>
                        <a:ext cx="8261252" cy="6705600"/>
                      </a:xfrm>
                      <a:prstGeom prst="rect">
                        <a:avLst/>
                      </a:prstGeom>
                    </p:spPr>
                  </p:pic>
                </p:oleObj>
              </mc:Fallback>
            </mc:AlternateContent>
          </a:graphicData>
        </a:graphic>
      </p:graphicFrame>
    </p:spTree>
    <p:extLst>
      <p:ext uri="{BB962C8B-B14F-4D97-AF65-F5344CB8AC3E}">
        <p14:creationId xmlns:p14="http://schemas.microsoft.com/office/powerpoint/2010/main" val="6238460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473</TotalTime>
  <Words>190</Words>
  <Application>Microsoft Office PowerPoint</Application>
  <PresentationFormat>On-screen Show (4:3)</PresentationFormat>
  <Paragraphs>57</Paragraphs>
  <Slides>8</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8</vt:i4>
      </vt:variant>
    </vt:vector>
  </HeadingPairs>
  <TitlesOfParts>
    <vt:vector size="16" baseType="lpstr">
      <vt:lpstr>Bookman Old Style</vt:lpstr>
      <vt:lpstr>Calibri</vt:lpstr>
      <vt:lpstr>Gill Sans MT</vt:lpstr>
      <vt:lpstr>Wingdings</vt:lpstr>
      <vt:lpstr>Wingdings 3</vt:lpstr>
      <vt:lpstr>Origin</vt:lpstr>
      <vt:lpstr>Document</vt:lpstr>
      <vt:lpstr>Acrobat Document</vt:lpstr>
      <vt:lpstr>DEPARTMENT OF INTERNAL MEDICINE</vt:lpstr>
      <vt:lpstr>Agenda</vt:lpstr>
      <vt:lpstr>DEPARTMENTAL STRUCTURE/EFFORT REPORTING</vt:lpstr>
      <vt:lpstr>DOIM Rollout of New Reporting Requirements</vt:lpstr>
      <vt:lpstr>DOIM Rollout – Email to Faculty</vt:lpstr>
      <vt:lpstr>Survey Tools</vt:lpstr>
      <vt:lpstr>PowerPoint Presentation</vt:lpstr>
      <vt:lpstr>PowerPoint Presentation</vt:lpstr>
    </vt:vector>
  </TitlesOfParts>
  <Company>University of Michigan Hospital and Health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INTERNAL MEDICINE</dc:title>
  <dc:creator>Carrillo, Judy</dc:creator>
  <cp:lastModifiedBy>Saunders, Cherie</cp:lastModifiedBy>
  <cp:revision>21</cp:revision>
  <dcterms:created xsi:type="dcterms:W3CDTF">2012-06-12T14:51:02Z</dcterms:created>
  <dcterms:modified xsi:type="dcterms:W3CDTF">2018-01-11T15:19:00Z</dcterms:modified>
</cp:coreProperties>
</file>